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1"/>
  </p:notesMasterIdLst>
  <p:sldIdLst>
    <p:sldId id="256" r:id="rId2"/>
    <p:sldId id="273" r:id="rId3"/>
    <p:sldId id="274" r:id="rId4"/>
    <p:sldId id="275" r:id="rId5"/>
    <p:sldId id="276" r:id="rId6"/>
    <p:sldId id="277" r:id="rId7"/>
    <p:sldId id="278" r:id="rId8"/>
    <p:sldId id="279" r:id="rId9"/>
    <p:sldId id="281" r:id="rId10"/>
    <p:sldId id="282" r:id="rId11"/>
    <p:sldId id="283" r:id="rId12"/>
    <p:sldId id="286" r:id="rId13"/>
    <p:sldId id="287" r:id="rId14"/>
    <p:sldId id="288" r:id="rId15"/>
    <p:sldId id="290" r:id="rId16"/>
    <p:sldId id="289" r:id="rId17"/>
    <p:sldId id="291" r:id="rId18"/>
    <p:sldId id="292" r:id="rId19"/>
    <p:sldId id="294" r:id="rId20"/>
    <p:sldId id="295" r:id="rId21"/>
    <p:sldId id="296" r:id="rId22"/>
    <p:sldId id="297" r:id="rId23"/>
    <p:sldId id="302" r:id="rId24"/>
    <p:sldId id="304" r:id="rId25"/>
    <p:sldId id="305" r:id="rId26"/>
    <p:sldId id="306" r:id="rId27"/>
    <p:sldId id="301" r:id="rId28"/>
    <p:sldId id="303" r:id="rId29"/>
    <p:sldId id="299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hou, Zhi" initials="ZZ" lastIdx="1" clrIdx="0">
    <p:extLst>
      <p:ext uri="{19B8F6BF-5375-455C-9EA6-DF929625EA0E}">
        <p15:presenceInfo xmlns:p15="http://schemas.microsoft.com/office/powerpoint/2012/main" userId="S-1-5-21-2035299757-743199251-48716514-62095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AB800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17" autoAdjust="0"/>
    <p:restoredTop sz="90283" autoAdjust="0"/>
  </p:normalViewPr>
  <p:slideViewPr>
    <p:cSldViewPr snapToGrid="0">
      <p:cViewPr varScale="1">
        <p:scale>
          <a:sx n="100" d="100"/>
          <a:sy n="100" d="100"/>
        </p:scale>
        <p:origin x="116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wishe\Dropbox\Argonne_Project\VTO_Exelon_2297\FakePF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4445603674540683"/>
          <c:y val="0.10165653004548457"/>
          <c:w val="0.81865507436570428"/>
          <c:h val="0.65799307771845428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Vbefore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Sheet1!$A$2:$A$7</c:f>
              <c:numCache>
                <c:formatCode>General</c:formatCode>
                <c:ptCount val="6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</c:numCache>
            </c:numRef>
          </c:xVal>
          <c:yVal>
            <c:numRef>
              <c:f>Sheet1!$B$2:$B$7</c:f>
              <c:numCache>
                <c:formatCode>General</c:formatCode>
                <c:ptCount val="6"/>
                <c:pt idx="0">
                  <c:v>1.01</c:v>
                </c:pt>
                <c:pt idx="1">
                  <c:v>1</c:v>
                </c:pt>
                <c:pt idx="2">
                  <c:v>0.99</c:v>
                </c:pt>
                <c:pt idx="3">
                  <c:v>0.98</c:v>
                </c:pt>
                <c:pt idx="4">
                  <c:v>0.97</c:v>
                </c:pt>
                <c:pt idx="5">
                  <c:v>0.95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2296-4D5C-B274-1DB66CDA988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Vafter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Sheet1!$A$2:$A$7</c:f>
              <c:numCache>
                <c:formatCode>General</c:formatCode>
                <c:ptCount val="6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</c:numCache>
            </c:numRef>
          </c:xVal>
          <c:yVal>
            <c:numRef>
              <c:f>Sheet1!$C$2:$C$7</c:f>
              <c:numCache>
                <c:formatCode>General</c:formatCode>
                <c:ptCount val="6"/>
                <c:pt idx="0">
                  <c:v>1.01</c:v>
                </c:pt>
                <c:pt idx="1">
                  <c:v>0.99</c:v>
                </c:pt>
                <c:pt idx="2">
                  <c:v>0.98</c:v>
                </c:pt>
                <c:pt idx="3">
                  <c:v>0.96</c:v>
                </c:pt>
                <c:pt idx="4">
                  <c:v>0.93</c:v>
                </c:pt>
                <c:pt idx="5">
                  <c:v>0.9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2296-4D5C-B274-1DB66CDA988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931178223"/>
        <c:axId val="931164495"/>
      </c:scatterChart>
      <c:valAx>
        <c:axId val="931178223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Node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31164495"/>
        <c:crosses val="autoZero"/>
        <c:crossBetween val="midCat"/>
      </c:valAx>
      <c:valAx>
        <c:axId val="93116449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Voltage [p.u.]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31178223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56364253201490433"/>
          <c:y val="0.12858012323303764"/>
          <c:w val="0.39768702760892455"/>
          <c:h val="0.1241517998606227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4CD820-EF1C-4A93-9ED2-161CEE6841A9}" type="datetimeFigureOut">
              <a:rPr lang="en-US" smtClean="0"/>
              <a:t>11/3/2022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43AE57-838C-4888-8F05-69C1E56E37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4446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43AE57-838C-4888-8F05-69C1E56E371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73263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43AE57-838C-4888-8F05-69C1E56E371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28078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43AE57-838C-4888-8F05-69C1E56E371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3338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43AE57-838C-4888-8F05-69C1E56E371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4522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43AE57-838C-4888-8F05-69C1E56E371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8210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43AE57-838C-4888-8F05-69C1E56E371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1215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43AE57-838C-4888-8F05-69C1E56E371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6423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43AE57-838C-4888-8F05-69C1E56E371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3105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43AE57-838C-4888-8F05-69C1E56E371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8076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43AE57-838C-4888-8F05-69C1E56E371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93647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43AE57-838C-4888-8F05-69C1E56E371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6682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43AE57-838C-4888-8F05-69C1E56E371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98186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43AE57-838C-4888-8F05-69C1E56E371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7821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43AE57-838C-4888-8F05-69C1E56E371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74767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43AE57-838C-4888-8F05-69C1E56E371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80828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43AE57-838C-4888-8F05-69C1E56E371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6014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43AE57-838C-4888-8F05-69C1E56E371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58762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43AE57-838C-4888-8F05-69C1E56E371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95804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43AE57-838C-4888-8F05-69C1E56E371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40612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43AE57-838C-4888-8F05-69C1E56E371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26659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43AE57-838C-4888-8F05-69C1E56E371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66529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43AE57-838C-4888-8F05-69C1E56E371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1734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43AE57-838C-4888-8F05-69C1E56E371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3110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43AE57-838C-4888-8F05-69C1E56E371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7910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43AE57-838C-4888-8F05-69C1E56E371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7760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43AE57-838C-4888-8F05-69C1E56E371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9719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43AE57-838C-4888-8F05-69C1E56E371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3956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43AE57-838C-4888-8F05-69C1E56E371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2154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43AE57-838C-4888-8F05-69C1E56E371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8834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*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C:\Users\amiesen\Desktop\anlrgbpptlogo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6339" y="6083300"/>
            <a:ext cx="2054459" cy="740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36" descr="aerial view of Argonne with APS in front 5730-00068.jpg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82" b="7135"/>
          <a:stretch/>
        </p:blipFill>
        <p:spPr>
          <a:xfrm>
            <a:off x="0" y="0"/>
            <a:ext cx="12192000" cy="5984917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1" y="-14246"/>
            <a:ext cx="12191999" cy="5999163"/>
          </a:xfrm>
          <a:solidFill>
            <a:schemeClr val="accent2">
              <a:alpha val="90000"/>
            </a:schemeClr>
          </a:solidFill>
        </p:spPr>
        <p:txBody>
          <a:bodyPr lIns="457200" tIns="0" bIns="457200" anchor="ctr"/>
          <a:lstStyle>
            <a:lvl1pPr marL="0" indent="0">
              <a:buNone/>
              <a:defRPr sz="3733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in SECTION BREAK TITLE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828" y="6269435"/>
            <a:ext cx="2728491" cy="347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369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*TWO LRG IMAGES - top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FABCAD-36FF-4D23-890E-0DC478ED92B6}" type="slidenum">
              <a:rPr lang="en-US" smtClean="0"/>
              <a:t>‹#›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651643" y="5475819"/>
            <a:ext cx="5486400" cy="915835"/>
          </a:xfrm>
        </p:spPr>
        <p:txBody>
          <a:bodyPr tIns="91440"/>
          <a:lstStyle>
            <a:lvl1pPr>
              <a:spcBef>
                <a:spcPts val="800"/>
              </a:spcBef>
              <a:defRPr sz="2400"/>
            </a:lvl1pPr>
            <a:lvl2pPr marL="609585" indent="-230712">
              <a:spcBef>
                <a:spcPts val="0"/>
              </a:spcBef>
              <a:defRPr sz="2400"/>
            </a:lvl2pPr>
            <a:lvl3pPr marL="836063" indent="-171446">
              <a:spcBef>
                <a:spcPts val="0"/>
              </a:spcBef>
              <a:defRPr sz="2400"/>
            </a:lvl3pPr>
            <a:lvl4pPr marL="1153555" indent="-228594">
              <a:spcBef>
                <a:spcPts val="0"/>
              </a:spcBef>
              <a:defRPr sz="2133"/>
            </a:lvl4pPr>
            <a:lvl5pPr marL="1445648" indent="-228594">
              <a:spcBef>
                <a:spcPts val="0"/>
              </a:spcBef>
              <a:defRPr sz="2133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288289" y="5475819"/>
            <a:ext cx="5463447" cy="915835"/>
          </a:xfrm>
        </p:spPr>
        <p:txBody>
          <a:bodyPr tIns="91440"/>
          <a:lstStyle>
            <a:lvl1pPr>
              <a:spcBef>
                <a:spcPts val="800"/>
              </a:spcBef>
              <a:defRPr sz="2400"/>
            </a:lvl1pPr>
            <a:lvl2pPr marL="609585" indent="-230712">
              <a:spcBef>
                <a:spcPts val="0"/>
              </a:spcBef>
              <a:defRPr sz="2400"/>
            </a:lvl2pPr>
            <a:lvl3pPr marL="836063" indent="-171446">
              <a:spcBef>
                <a:spcPts val="0"/>
              </a:spcBef>
              <a:defRPr sz="2400"/>
            </a:lvl3pPr>
            <a:lvl4pPr marL="1153555" indent="-228594">
              <a:spcBef>
                <a:spcPts val="0"/>
              </a:spcBef>
              <a:defRPr sz="2133"/>
            </a:lvl4pPr>
            <a:lvl5pPr marL="1445648" indent="-228594">
              <a:spcBef>
                <a:spcPts val="0"/>
              </a:spcBef>
              <a:defRPr sz="2133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5" hasCustomPrompt="1"/>
          </p:nvPr>
        </p:nvSpPr>
        <p:spPr>
          <a:xfrm>
            <a:off x="660905" y="1894417"/>
            <a:ext cx="5364480" cy="3581400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2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6278733" y="1894417"/>
            <a:ext cx="5364480" cy="3581400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TWO Large IMAGES w/bullets </a:t>
            </a:r>
            <a:br>
              <a:rPr lang="en-US" dirty="0"/>
            </a:br>
            <a:r>
              <a:rPr lang="en-US" dirty="0"/>
              <a:t>Headline in </a:t>
            </a:r>
            <a:r>
              <a:rPr lang="en-US" dirty="0" err="1"/>
              <a:t>arial</a:t>
            </a:r>
            <a:r>
              <a:rPr lang="en-US" dirty="0"/>
              <a:t> and all caps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-2501970" y="0"/>
            <a:ext cx="2065241" cy="419685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867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304792" indent="-304792">
              <a:buFont typeface="+mj-lt"/>
              <a:buAutoNum type="arabicPeriod"/>
            </a:pPr>
            <a:r>
              <a:rPr lang="en-US" sz="1867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304792" indent="-304792">
              <a:buFont typeface="+mj-lt"/>
              <a:buAutoNum type="arabicPeriod"/>
            </a:pPr>
            <a:r>
              <a:rPr lang="en-US" sz="1867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1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09602" y="1346549"/>
            <a:ext cx="11163868" cy="499715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667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</p:spTree>
    <p:extLst>
      <p:ext uri="{BB962C8B-B14F-4D97-AF65-F5344CB8AC3E}">
        <p14:creationId xmlns:p14="http://schemas.microsoft.com/office/powerpoint/2010/main" val="3205890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*PICS/caption - TW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4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902173" y="1889396"/>
            <a:ext cx="5053832" cy="3744153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902173" y="5675246"/>
            <a:ext cx="5120640" cy="585031"/>
          </a:xfrm>
        </p:spPr>
        <p:txBody>
          <a:bodyPr bIns="0" anchor="t" anchorCtr="0">
            <a:normAutofit/>
          </a:bodyPr>
          <a:lstStyle>
            <a:lvl1pPr marL="0" marR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sz="1600" b="0" cap="none" baseline="0"/>
            </a:lvl1pPr>
          </a:lstStyle>
          <a:p>
            <a:r>
              <a:rPr lang="en-US" dirty="0"/>
              <a:t>Image Caption</a:t>
            </a:r>
          </a:p>
          <a:p>
            <a:r>
              <a:rPr lang="en-US" dirty="0"/>
              <a:t>Image Caption </a:t>
            </a:r>
          </a:p>
          <a:p>
            <a:r>
              <a:rPr lang="en-US" dirty="0"/>
              <a:t>Image Caption </a:t>
            </a:r>
          </a:p>
          <a:p>
            <a:r>
              <a:rPr lang="en-US" dirty="0"/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 IMAGES with captions</a:t>
            </a:r>
            <a:br>
              <a:rPr lang="en-US" dirty="0"/>
            </a:br>
            <a:r>
              <a:rPr lang="en-US" dirty="0"/>
              <a:t>Headline in </a:t>
            </a:r>
            <a:r>
              <a:rPr lang="en-US" dirty="0" err="1"/>
              <a:t>arial</a:t>
            </a:r>
            <a:r>
              <a:rPr lang="en-US" dirty="0"/>
              <a:t> and all caps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ECFABCAD-36FF-4D23-890E-0DC478ED92B6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09602" y="1346549"/>
            <a:ext cx="11163868" cy="499715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667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16" name="Picture Placeholder 4"/>
          <p:cNvSpPr>
            <a:spLocks noGrp="1" noChangeAspect="1"/>
          </p:cNvSpPr>
          <p:nvPr>
            <p:ph type="pic" sz="quarter" idx="21" hasCustomPrompt="1"/>
          </p:nvPr>
        </p:nvSpPr>
        <p:spPr>
          <a:xfrm>
            <a:off x="6353507" y="1888617"/>
            <a:ext cx="5053832" cy="3744153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22" hasCustomPrompt="1"/>
          </p:nvPr>
        </p:nvSpPr>
        <p:spPr>
          <a:xfrm>
            <a:off x="6353507" y="5674467"/>
            <a:ext cx="5120640" cy="585031"/>
          </a:xfrm>
        </p:spPr>
        <p:txBody>
          <a:bodyPr bIns="0" anchor="t" anchorCtr="0">
            <a:normAutofit/>
          </a:bodyPr>
          <a:lstStyle>
            <a:lvl1pPr marL="0" marR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sz="1600" b="0" cap="none" baseline="0"/>
            </a:lvl1pPr>
          </a:lstStyle>
          <a:p>
            <a:r>
              <a:rPr lang="en-US" dirty="0"/>
              <a:t>Image Caption</a:t>
            </a:r>
          </a:p>
          <a:p>
            <a:r>
              <a:rPr lang="en-US" dirty="0"/>
              <a:t>Image Caption </a:t>
            </a:r>
          </a:p>
          <a:p>
            <a:r>
              <a:rPr lang="en-US" dirty="0"/>
              <a:t>Image Caption </a:t>
            </a:r>
          </a:p>
          <a:p>
            <a:r>
              <a:rPr lang="en-US" dirty="0"/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-2501970" y="0"/>
            <a:ext cx="2065241" cy="419685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867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304792" indent="-304792">
              <a:buFont typeface="+mj-lt"/>
              <a:buAutoNum type="arabicPeriod"/>
            </a:pPr>
            <a:r>
              <a:rPr lang="en-US" sz="1867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304792" indent="-304792">
              <a:buFont typeface="+mj-lt"/>
              <a:buAutoNum type="arabicPeriod"/>
            </a:pPr>
            <a:r>
              <a:rPr lang="en-US" sz="1867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7633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*THREE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FABCAD-36FF-4D23-890E-0DC478ED92B6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09602" y="1359249"/>
            <a:ext cx="11163868" cy="485427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667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661172" y="3806613"/>
            <a:ext cx="3287445" cy="2146611"/>
          </a:xfrm>
        </p:spPr>
        <p:txBody>
          <a:bodyPr/>
          <a:lstStyle>
            <a:lvl1pPr>
              <a:spcBef>
                <a:spcPts val="800"/>
              </a:spcBef>
              <a:defRPr sz="2400"/>
            </a:lvl1pPr>
            <a:lvl2pPr marL="609585" indent="-230712">
              <a:spcBef>
                <a:spcPts val="0"/>
              </a:spcBef>
              <a:defRPr sz="2400"/>
            </a:lvl2pPr>
            <a:lvl3pPr marL="836063" indent="-171446">
              <a:spcBef>
                <a:spcPts val="0"/>
              </a:spcBef>
              <a:defRPr sz="2400"/>
            </a:lvl3pPr>
            <a:lvl4pPr marL="1153555" indent="-228594">
              <a:defRPr sz="1600"/>
            </a:lvl4pPr>
            <a:lvl5pPr marL="1445648" indent="-228594"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4508115" y="3806613"/>
            <a:ext cx="3287445" cy="2146611"/>
          </a:xfrm>
        </p:spPr>
        <p:txBody>
          <a:bodyPr/>
          <a:lstStyle>
            <a:lvl1pPr>
              <a:spcBef>
                <a:spcPts val="800"/>
              </a:spcBef>
              <a:defRPr sz="2400"/>
            </a:lvl1pPr>
            <a:lvl2pPr marL="609585" indent="-230712">
              <a:spcBef>
                <a:spcPts val="0"/>
              </a:spcBef>
              <a:defRPr sz="2400"/>
            </a:lvl2pPr>
            <a:lvl3pPr marL="836063" indent="-171446">
              <a:spcBef>
                <a:spcPts val="0"/>
              </a:spcBef>
              <a:defRPr sz="2400"/>
            </a:lvl3pPr>
            <a:lvl4pPr marL="1153555" indent="-228594">
              <a:defRPr sz="1600"/>
            </a:lvl4pPr>
            <a:lvl5pPr marL="1445648" indent="-228594"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Picture Placeholder 4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670772" y="1887594"/>
            <a:ext cx="3148325" cy="1820577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2" name="Picture Placehold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4517715" y="1887594"/>
            <a:ext cx="3148325" cy="1820577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19"/>
          </p:nvPr>
        </p:nvSpPr>
        <p:spPr>
          <a:xfrm>
            <a:off x="8348928" y="3809112"/>
            <a:ext cx="3287445" cy="2146611"/>
          </a:xfrm>
        </p:spPr>
        <p:txBody>
          <a:bodyPr/>
          <a:lstStyle>
            <a:lvl1pPr>
              <a:spcBef>
                <a:spcPts val="800"/>
              </a:spcBef>
              <a:defRPr sz="2400"/>
            </a:lvl1pPr>
            <a:lvl2pPr marL="609585" indent="-230712">
              <a:spcBef>
                <a:spcPts val="0"/>
              </a:spcBef>
              <a:defRPr sz="2400"/>
            </a:lvl2pPr>
            <a:lvl3pPr marL="836063" indent="-171446">
              <a:spcBef>
                <a:spcPts val="0"/>
              </a:spcBef>
              <a:defRPr sz="2400"/>
            </a:lvl3pPr>
            <a:lvl4pPr marL="1153555" indent="-228594">
              <a:defRPr sz="1600"/>
            </a:lvl4pPr>
            <a:lvl5pPr marL="1445648" indent="-228594"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8" name="Picture Placeholder 4"/>
          <p:cNvSpPr>
            <a:spLocks noGrp="1" noChangeAspect="1"/>
          </p:cNvSpPr>
          <p:nvPr>
            <p:ph type="pic" sz="quarter" idx="20" hasCustomPrompt="1"/>
          </p:nvPr>
        </p:nvSpPr>
        <p:spPr>
          <a:xfrm>
            <a:off x="8358528" y="1890093"/>
            <a:ext cx="3148325" cy="1820577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THREE IMAGES – HORIZONTAL</a:t>
            </a:r>
            <a:br>
              <a:rPr lang="en-US" dirty="0"/>
            </a:br>
            <a:r>
              <a:rPr lang="en-US" dirty="0"/>
              <a:t>Headline in </a:t>
            </a:r>
            <a:r>
              <a:rPr lang="en-US" dirty="0" err="1"/>
              <a:t>arial</a:t>
            </a:r>
            <a:r>
              <a:rPr lang="en-US" dirty="0"/>
              <a:t> and all caps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-2501970" y="0"/>
            <a:ext cx="2065241" cy="419685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867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304792" indent="-304792">
              <a:buFont typeface="+mj-lt"/>
              <a:buAutoNum type="arabicPeriod"/>
            </a:pPr>
            <a:r>
              <a:rPr lang="en-US" sz="1867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304792" indent="-304792">
              <a:buFont typeface="+mj-lt"/>
              <a:buAutoNum type="arabicPeriod"/>
            </a:pPr>
            <a:r>
              <a:rPr lang="en-US" sz="1867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8269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*PICS/captions/bullets - FOU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290836" y="1891973"/>
            <a:ext cx="2987040" cy="2238283"/>
          </a:xfrm>
          <a:solidFill>
            <a:schemeClr val="bg1">
              <a:lumMod val="7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9" name="Picture Placeholder 4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3270980" y="1891973"/>
            <a:ext cx="2987040" cy="2238283"/>
          </a:xfrm>
          <a:solidFill>
            <a:schemeClr val="bg1">
              <a:lumMod val="8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0" name="Picture Placehold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6251121" y="1891973"/>
            <a:ext cx="2987040" cy="2238283"/>
          </a:xfrm>
          <a:solidFill>
            <a:schemeClr val="bg1">
              <a:lumMod val="7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1" name="Picture Placeholder 4"/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9208029" y="1891973"/>
            <a:ext cx="2987040" cy="2238283"/>
          </a:xfrm>
          <a:solidFill>
            <a:schemeClr val="bg1">
              <a:lumMod val="8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626534" y="4896695"/>
            <a:ext cx="11246069" cy="1448440"/>
          </a:xfrm>
          <a:noFill/>
        </p:spPr>
        <p:txBody>
          <a:bodyPr lIns="0" tIns="91440"/>
          <a:lstStyle>
            <a:lvl1pPr>
              <a:defRPr sz="2667">
                <a:solidFill>
                  <a:srgbClr val="000000"/>
                </a:solidFill>
              </a:defRPr>
            </a:lvl1pPr>
            <a:lvl2pPr>
              <a:defRPr sz="2667">
                <a:solidFill>
                  <a:srgbClr val="000000"/>
                </a:solidFill>
              </a:defRPr>
            </a:lvl2pPr>
            <a:lvl3pPr>
              <a:defRPr sz="2667">
                <a:solidFill>
                  <a:srgbClr val="000000"/>
                </a:solidFill>
              </a:defRPr>
            </a:lvl3pPr>
            <a:lvl4pPr>
              <a:defRPr sz="2667">
                <a:solidFill>
                  <a:srgbClr val="000000"/>
                </a:solidFill>
              </a:defRPr>
            </a:lvl4pPr>
            <a:lvl5pPr>
              <a:defRPr sz="2667">
                <a:solidFill>
                  <a:srgbClr val="000000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algn="l" defTabSz="609585" rtl="0" eaLnBrk="1" latinLnBrk="0" hangingPunct="1">
              <a:lnSpc>
                <a:spcPct val="95000"/>
              </a:lnSpc>
              <a:spcBef>
                <a:spcPct val="0"/>
              </a:spcBef>
              <a:buNone/>
              <a:defRPr lang="en-US" sz="3733" b="1" i="0" kern="1200" cap="all" baseline="0" dirty="0">
                <a:solidFill>
                  <a:schemeClr val="tx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four images, captions and bullets</a:t>
            </a:r>
            <a:br>
              <a:rPr lang="en-US" dirty="0"/>
            </a:br>
            <a:r>
              <a:rPr lang="en-US" dirty="0"/>
              <a:t>Headline is </a:t>
            </a:r>
            <a:r>
              <a:rPr lang="en-US" dirty="0" err="1"/>
              <a:t>arial</a:t>
            </a:r>
            <a:r>
              <a:rPr lang="en-US" dirty="0"/>
              <a:t> in all caps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290838" y="4169562"/>
            <a:ext cx="2984625" cy="477837"/>
          </a:xfrm>
          <a:noFill/>
        </p:spPr>
        <p:txBody>
          <a:bodyPr lIns="91440" rIns="91440"/>
          <a:lstStyle>
            <a:lvl1pPr marL="0" indent="0">
              <a:lnSpc>
                <a:spcPct val="95000"/>
              </a:lnSpc>
              <a:buNone/>
              <a:defRPr sz="1600" b="0" baseline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Image caption Image caption Image caption Image caption Image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3256794" y="4169562"/>
            <a:ext cx="2984625" cy="477837"/>
          </a:xfrm>
          <a:noFill/>
        </p:spPr>
        <p:txBody>
          <a:bodyPr lIns="91440" rIns="91440"/>
          <a:lstStyle>
            <a:lvl1pPr marL="0" indent="0">
              <a:lnSpc>
                <a:spcPct val="95000"/>
              </a:lnSpc>
              <a:buNone/>
              <a:defRPr sz="1600" b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Image caption Image caption Image caption Image caption Image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6241420" y="4169562"/>
            <a:ext cx="2984625" cy="477837"/>
          </a:xfrm>
          <a:noFill/>
        </p:spPr>
        <p:txBody>
          <a:bodyPr lIns="91440" rIns="91440"/>
          <a:lstStyle>
            <a:lvl1pPr marL="0" indent="0">
              <a:lnSpc>
                <a:spcPct val="95000"/>
              </a:lnSpc>
              <a:buNone/>
              <a:defRPr sz="1600" b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Image caption Image caption Image caption Image caption Image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9207377" y="4169562"/>
            <a:ext cx="2984625" cy="477837"/>
          </a:xfrm>
          <a:noFill/>
        </p:spPr>
        <p:txBody>
          <a:bodyPr lIns="91440" rIns="91440"/>
          <a:lstStyle>
            <a:lvl1pPr marL="0" indent="0">
              <a:lnSpc>
                <a:spcPct val="95000"/>
              </a:lnSpc>
              <a:buNone/>
              <a:defRPr sz="1600" b="0">
                <a:solidFill>
                  <a:srgbClr val="000000"/>
                </a:solidFill>
              </a:defRPr>
            </a:lvl1pPr>
          </a:lstStyle>
          <a:p>
            <a:pPr lvl="0"/>
            <a:r>
              <a:rPr lang="en-US" dirty="0"/>
              <a:t>Image caption Image caption Image caption Image caption Image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-2501970" y="0"/>
            <a:ext cx="2065241" cy="419685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867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304792" indent="-304792">
              <a:buFont typeface="+mj-lt"/>
              <a:buAutoNum type="arabicPeriod"/>
            </a:pPr>
            <a:r>
              <a:rPr lang="en-US" sz="1867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304792" indent="-304792">
              <a:buFont typeface="+mj-lt"/>
              <a:buAutoNum type="arabicPeriod"/>
            </a:pPr>
            <a:r>
              <a:rPr lang="en-US" sz="1867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ECFABCAD-36FF-4D23-890E-0DC478ED92B6}" type="slidenum">
              <a:rPr lang="en-US" smtClean="0"/>
              <a:t>‹#›</a:t>
            </a:fld>
            <a:endParaRPr lang="en-US"/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09602" y="1359249"/>
            <a:ext cx="11163868" cy="499715"/>
          </a:xfrm>
          <a:ln>
            <a:noFill/>
          </a:ln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667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</p:spTree>
    <p:extLst>
      <p:ext uri="{BB962C8B-B14F-4D97-AF65-F5344CB8AC3E}">
        <p14:creationId xmlns:p14="http://schemas.microsoft.com/office/powerpoint/2010/main" val="2523759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*PICS/caption - FOUR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four IMAGES with captions</a:t>
            </a:r>
            <a:br>
              <a:rPr lang="en-US" dirty="0"/>
            </a:br>
            <a:r>
              <a:rPr lang="en-US" dirty="0"/>
              <a:t>Headline in </a:t>
            </a:r>
            <a:r>
              <a:rPr lang="en-US" dirty="0" err="1"/>
              <a:t>arial</a:t>
            </a:r>
            <a:r>
              <a:rPr lang="en-US" dirty="0"/>
              <a:t> and all caps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ECFABCAD-36FF-4D23-890E-0DC478ED92B6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09602" y="1359250"/>
            <a:ext cx="11163868" cy="276999"/>
          </a:xfrm>
          <a:ln>
            <a:noFill/>
          </a:ln>
        </p:spPr>
        <p:txBody>
          <a:bodyPr bIns="0"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667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-2501970" y="0"/>
            <a:ext cx="2065241" cy="419685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867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304792" indent="-304792">
              <a:buFont typeface="+mj-lt"/>
              <a:buAutoNum type="arabicPeriod"/>
            </a:pPr>
            <a:r>
              <a:rPr lang="en-US" sz="1867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304792" indent="-304792">
              <a:buFont typeface="+mj-lt"/>
              <a:buAutoNum type="arabicPeriod"/>
            </a:pPr>
            <a:r>
              <a:rPr lang="en-US" sz="1867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5" name="Picture Placeholder 4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649916" y="1894418"/>
            <a:ext cx="5053832" cy="1844567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6" name="Text Placeholder 5"/>
          <p:cNvSpPr>
            <a:spLocks noGrp="1"/>
          </p:cNvSpPr>
          <p:nvPr>
            <p:ph type="body" sz="quarter" idx="17" hasCustomPrompt="1"/>
          </p:nvPr>
        </p:nvSpPr>
        <p:spPr>
          <a:xfrm>
            <a:off x="649916" y="3763178"/>
            <a:ext cx="5120640" cy="368183"/>
          </a:xfrm>
          <a:ln>
            <a:noFill/>
          </a:ln>
        </p:spPr>
        <p:txBody>
          <a:bodyPr bIns="0" anchor="t" anchorCtr="0">
            <a:normAutofit/>
          </a:bodyPr>
          <a:lstStyle>
            <a:lvl1pPr marL="0" marR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sz="1600" b="0" cap="none" baseline="0"/>
            </a:lvl1pPr>
          </a:lstStyle>
          <a:p>
            <a:r>
              <a:rPr lang="en-US" dirty="0"/>
              <a:t>Image Caption</a:t>
            </a:r>
          </a:p>
        </p:txBody>
      </p:sp>
      <p:sp>
        <p:nvSpPr>
          <p:cNvPr id="18" name="Picture Placeholder 4"/>
          <p:cNvSpPr>
            <a:spLocks noGrp="1" noChangeAspect="1"/>
          </p:cNvSpPr>
          <p:nvPr>
            <p:ph type="pic" sz="quarter" idx="25" hasCustomPrompt="1"/>
          </p:nvPr>
        </p:nvSpPr>
        <p:spPr>
          <a:xfrm>
            <a:off x="6549909" y="1894418"/>
            <a:ext cx="5053832" cy="1844567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9" name="Text Placeholder 5"/>
          <p:cNvSpPr>
            <a:spLocks noGrp="1"/>
          </p:cNvSpPr>
          <p:nvPr>
            <p:ph type="body" sz="quarter" idx="26" hasCustomPrompt="1"/>
          </p:nvPr>
        </p:nvSpPr>
        <p:spPr>
          <a:xfrm>
            <a:off x="6549909" y="3763178"/>
            <a:ext cx="5120640" cy="368183"/>
          </a:xfrm>
          <a:ln>
            <a:noFill/>
          </a:ln>
        </p:spPr>
        <p:txBody>
          <a:bodyPr bIns="0" anchor="t" anchorCtr="0">
            <a:normAutofit/>
          </a:bodyPr>
          <a:lstStyle>
            <a:lvl1pPr marL="0" marR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sz="1600" b="0" cap="none" baseline="0"/>
            </a:lvl1pPr>
          </a:lstStyle>
          <a:p>
            <a:r>
              <a:rPr lang="en-US" dirty="0"/>
              <a:t>Image Caption</a:t>
            </a:r>
          </a:p>
        </p:txBody>
      </p:sp>
      <p:sp>
        <p:nvSpPr>
          <p:cNvPr id="20" name="Picture Placeholder 4"/>
          <p:cNvSpPr>
            <a:spLocks noGrp="1" noChangeAspect="1"/>
          </p:cNvSpPr>
          <p:nvPr>
            <p:ph type="pic" sz="quarter" idx="27" hasCustomPrompt="1"/>
          </p:nvPr>
        </p:nvSpPr>
        <p:spPr>
          <a:xfrm>
            <a:off x="649916" y="4130201"/>
            <a:ext cx="5053832" cy="1844567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28" hasCustomPrompt="1"/>
          </p:nvPr>
        </p:nvSpPr>
        <p:spPr>
          <a:xfrm>
            <a:off x="649916" y="6003566"/>
            <a:ext cx="5120640" cy="368183"/>
          </a:xfrm>
          <a:ln>
            <a:noFill/>
          </a:ln>
        </p:spPr>
        <p:txBody>
          <a:bodyPr bIns="0" anchor="t" anchorCtr="0">
            <a:normAutofit/>
          </a:bodyPr>
          <a:lstStyle>
            <a:lvl1pPr marL="0" marR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sz="1600" b="0" cap="none" baseline="0"/>
            </a:lvl1pPr>
          </a:lstStyle>
          <a:p>
            <a:r>
              <a:rPr lang="en-US" dirty="0"/>
              <a:t>Image Caption</a:t>
            </a:r>
          </a:p>
        </p:txBody>
      </p:sp>
      <p:sp>
        <p:nvSpPr>
          <p:cNvPr id="24" name="Picture Placeholder 4"/>
          <p:cNvSpPr>
            <a:spLocks noGrp="1" noChangeAspect="1"/>
          </p:cNvSpPr>
          <p:nvPr>
            <p:ph type="pic" sz="quarter" idx="29" hasCustomPrompt="1"/>
          </p:nvPr>
        </p:nvSpPr>
        <p:spPr>
          <a:xfrm>
            <a:off x="6549909" y="4130201"/>
            <a:ext cx="5053832" cy="1844567"/>
          </a:xfrm>
          <a:solidFill>
            <a:schemeClr val="bg1">
              <a:lumMod val="75000"/>
            </a:schemeClr>
          </a:solidFill>
        </p:spPr>
        <p:txBody>
          <a:bodyPr tIns="18288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7" name="Text Placeholder 5"/>
          <p:cNvSpPr>
            <a:spLocks noGrp="1"/>
          </p:cNvSpPr>
          <p:nvPr>
            <p:ph type="body" sz="quarter" idx="30" hasCustomPrompt="1"/>
          </p:nvPr>
        </p:nvSpPr>
        <p:spPr>
          <a:xfrm>
            <a:off x="6549909" y="6007357"/>
            <a:ext cx="5120640" cy="368183"/>
          </a:xfrm>
          <a:ln>
            <a:noFill/>
          </a:ln>
        </p:spPr>
        <p:txBody>
          <a:bodyPr bIns="0" anchor="t" anchorCtr="0">
            <a:normAutofit/>
          </a:bodyPr>
          <a:lstStyle>
            <a:lvl1pPr marL="0" marR="0" indent="0" algn="l" defTabSz="6095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 sz="1600" b="0" cap="none" baseline="0"/>
            </a:lvl1pPr>
          </a:lstStyle>
          <a:p>
            <a:r>
              <a:rPr lang="en-US" dirty="0"/>
              <a:t>Image Caption</a:t>
            </a:r>
          </a:p>
        </p:txBody>
      </p:sp>
    </p:spTree>
    <p:extLst>
      <p:ext uri="{BB962C8B-B14F-4D97-AF65-F5344CB8AC3E}">
        <p14:creationId xmlns:p14="http://schemas.microsoft.com/office/powerpoint/2010/main" val="1414096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*Charts, Graphs, Tab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/>
              <a:t>graph, chart or table slide. </a:t>
            </a:r>
            <a:br>
              <a:rPr lang="en-US" dirty="0"/>
            </a:br>
            <a:r>
              <a:rPr lang="en-US" dirty="0"/>
              <a:t>Headline in all caps, Arial Font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09602" y="1890105"/>
            <a:ext cx="11163868" cy="4029859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dirty="0"/>
              <a:t>Click an icon below to add a chart, graph, or table.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FABCAD-36FF-4D23-890E-0DC478ED92B6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09602" y="1359249"/>
            <a:ext cx="11163868" cy="499715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667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591431" y="5943817"/>
            <a:ext cx="4948052" cy="320995"/>
          </a:xfrm>
        </p:spPr>
        <p:txBody>
          <a:bodyPr bIns="0" anchor="t" anchorCtr="0"/>
          <a:lstStyle>
            <a:lvl1pPr marL="0" indent="0">
              <a:buNone/>
              <a:defRPr sz="1400" baseline="0"/>
            </a:lvl1pPr>
          </a:lstStyle>
          <a:p>
            <a:pPr lvl="0"/>
            <a:r>
              <a:rPr lang="en-US" dirty="0"/>
              <a:t>Source:</a:t>
            </a:r>
          </a:p>
        </p:txBody>
      </p:sp>
    </p:spTree>
    <p:extLst>
      <p:ext uri="{BB962C8B-B14F-4D97-AF65-F5344CB8AC3E}">
        <p14:creationId xmlns:p14="http://schemas.microsoft.com/office/powerpoint/2010/main" val="4065643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*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C:\Users\amiesen\Desktop\anlrgbpptlogo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6339" y="6083300"/>
            <a:ext cx="2054459" cy="740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erial view of Argonne with APS in front 5730-00068.jpg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82" b="7135"/>
          <a:stretch/>
        </p:blipFill>
        <p:spPr>
          <a:xfrm>
            <a:off x="0" y="0"/>
            <a:ext cx="12192000" cy="5984917"/>
          </a:xfrm>
          <a:prstGeom prst="rect">
            <a:avLst/>
          </a:prstGeom>
        </p:spPr>
      </p:pic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1" y="-14246"/>
            <a:ext cx="12191999" cy="5999163"/>
          </a:xfrm>
          <a:solidFill>
            <a:schemeClr val="accent2">
              <a:alpha val="90000"/>
            </a:schemeClr>
          </a:solidFill>
        </p:spPr>
        <p:txBody>
          <a:bodyPr lIns="457200" tIns="0" bIns="457200" anchor="ctr"/>
          <a:lstStyle>
            <a:lvl1pPr marL="0" indent="0">
              <a:buNone/>
              <a:defRPr sz="3733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Type in closing statement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-1321339" y="-2421176"/>
            <a:ext cx="5042667" cy="2103461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867" b="1" dirty="0">
                <a:solidFill>
                  <a:schemeClr val="bg1"/>
                </a:solidFill>
              </a:rPr>
              <a:t>Suggested</a:t>
            </a:r>
            <a:r>
              <a:rPr lang="en-US" sz="1867" b="1" baseline="0" dirty="0">
                <a:solidFill>
                  <a:schemeClr val="bg1"/>
                </a:solidFill>
              </a:rPr>
              <a:t> closing statement (optional): </a:t>
            </a:r>
          </a:p>
          <a:p>
            <a:endParaRPr lang="en-US" sz="1867" b="1" baseline="0" dirty="0">
              <a:solidFill>
                <a:schemeClr val="bg1"/>
              </a:solidFill>
            </a:endParaRPr>
          </a:p>
          <a:p>
            <a:pPr lvl="0"/>
            <a:r>
              <a:rPr lang="en-US" sz="1867" b="1" dirty="0">
                <a:solidFill>
                  <a:schemeClr val="bg1"/>
                </a:solidFill>
              </a:rPr>
              <a:t>WE START WITH YES.</a:t>
            </a:r>
          </a:p>
          <a:p>
            <a:pPr lvl="0">
              <a:spcAft>
                <a:spcPts val="1600"/>
              </a:spcAft>
            </a:pPr>
            <a:r>
              <a:rPr lang="en-US" sz="1867" b="1" dirty="0">
                <a:solidFill>
                  <a:schemeClr val="bg1"/>
                </a:solidFill>
              </a:rPr>
              <a:t>AND END WITH THANK YOU.</a:t>
            </a:r>
          </a:p>
          <a:p>
            <a:pPr lvl="0"/>
            <a:r>
              <a:rPr lang="en-US" sz="1867" b="1" dirty="0">
                <a:solidFill>
                  <a:schemeClr val="bg1"/>
                </a:solidFill>
              </a:rPr>
              <a:t>DO YOU HAVE ANY BIG QUESTIONS?</a:t>
            </a:r>
            <a:endParaRPr lang="en-US" sz="1867" dirty="0">
              <a:solidFill>
                <a:schemeClr val="bg1"/>
              </a:solidFill>
            </a:endParaRPr>
          </a:p>
          <a:p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828" y="6269435"/>
            <a:ext cx="2728491" cy="347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558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*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-6723"/>
            <a:ext cx="12192000" cy="6864724"/>
          </a:xfrm>
          <a:prstGeom prst="rect">
            <a:avLst/>
          </a:prstGeom>
          <a:solidFill>
            <a:srgbClr val="1C1C1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2" y="515940"/>
            <a:ext cx="11163868" cy="806017"/>
          </a:xfrm>
        </p:spPr>
        <p:txBody>
          <a:bodyPr anchor="b"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TITLE AND CONTENT SLIDE. </a:t>
            </a:r>
            <a:br>
              <a:rPr lang="en-US" dirty="0"/>
            </a:br>
            <a:r>
              <a:rPr lang="en-US" dirty="0"/>
              <a:t>Headline in all caps, Arial Font.</a:t>
            </a:r>
          </a:p>
        </p:txBody>
      </p:sp>
    </p:spTree>
    <p:extLst>
      <p:ext uri="{BB962C8B-B14F-4D97-AF65-F5344CB8AC3E}">
        <p14:creationId xmlns:p14="http://schemas.microsoft.com/office/powerpoint/2010/main" val="1146857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*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11405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*Cover Option 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9"/>
          <p:cNvSpPr>
            <a:spLocks noGrp="1"/>
          </p:cNvSpPr>
          <p:nvPr>
            <p:ph type="body" sz="quarter" idx="27" hasCustomPrompt="1"/>
          </p:nvPr>
        </p:nvSpPr>
        <p:spPr>
          <a:xfrm>
            <a:off x="625061" y="766261"/>
            <a:ext cx="7580467" cy="406205"/>
          </a:xfrm>
        </p:spPr>
        <p:txBody>
          <a:bodyPr lIns="0" bIns="0" anchor="b">
            <a:normAutofit/>
          </a:bodyPr>
          <a:lstStyle>
            <a:lvl1pPr marL="0" indent="0">
              <a:buNone/>
              <a:defRPr sz="2400" b="1" cap="all" baseline="0">
                <a:solidFill>
                  <a:srgbClr val="47484A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2400"/>
              </a:spcBef>
              <a:buNone/>
              <a:defRPr/>
            </a:lvl3pPr>
          </a:lstStyle>
          <a:p>
            <a:pPr lvl="0"/>
            <a:r>
              <a:rPr lang="en-US" dirty="0"/>
              <a:t>Optional one line subhead, </a:t>
            </a:r>
            <a:r>
              <a:rPr lang="en-US" dirty="0" err="1"/>
              <a:t>url</a:t>
            </a:r>
            <a:r>
              <a:rPr lang="en-US" dirty="0"/>
              <a:t> or date</a:t>
            </a:r>
          </a:p>
        </p:txBody>
      </p:sp>
      <p:pic>
        <p:nvPicPr>
          <p:cNvPr id="15" name="Picture 2" descr="C:\Users\amiesen\Desktop\anlrgbpptlogo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9752" y="544589"/>
            <a:ext cx="2382461" cy="858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Picture Placehold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6484969" y="1689100"/>
            <a:ext cx="5707033" cy="2706624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" y="1689100"/>
            <a:ext cx="6484965" cy="2706624"/>
          </a:xfrm>
          <a:solidFill>
            <a:schemeClr val="accent2"/>
          </a:solidFill>
        </p:spPr>
        <p:txBody>
          <a:bodyPr lIns="457200" rIns="91440" anchor="ctr">
            <a:normAutofit/>
          </a:bodyPr>
          <a:lstStyle>
            <a:lvl1pPr>
              <a:defRPr sz="3733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 -Cover option A</a:t>
            </a:r>
            <a:br>
              <a:rPr lang="en-US" dirty="0"/>
            </a:br>
            <a:r>
              <a:rPr lang="en-US" dirty="0"/>
              <a:t>can be up to four </a:t>
            </a:r>
            <a:br>
              <a:rPr lang="en-US" dirty="0"/>
            </a:br>
            <a:r>
              <a:rPr lang="en-US" dirty="0"/>
              <a:t>or five lines of text</a:t>
            </a:r>
          </a:p>
        </p:txBody>
      </p:sp>
      <p:sp>
        <p:nvSpPr>
          <p:cNvPr id="4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-2" y="1689100"/>
            <a:ext cx="319619" cy="2706624"/>
          </a:xfrm>
          <a:solidFill>
            <a:schemeClr val="accent1"/>
          </a:solidFill>
        </p:spPr>
        <p:txBody>
          <a:bodyPr bIns="0" anchor="b"/>
          <a:lstStyle>
            <a:lvl1pPr marL="0" indent="0">
              <a:buNone/>
              <a:defRPr sz="133"/>
            </a:lvl1pPr>
          </a:lstStyle>
          <a:p>
            <a:pPr lvl="0"/>
            <a:r>
              <a:rPr lang="en-US" dirty="0"/>
              <a:t>  </a:t>
            </a:r>
          </a:p>
        </p:txBody>
      </p:sp>
      <p:sp>
        <p:nvSpPr>
          <p:cNvPr id="48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626535" y="4582947"/>
            <a:ext cx="3590495" cy="393700"/>
          </a:xfrm>
        </p:spPr>
        <p:txBody>
          <a:bodyPr lIns="0" bIns="0" anchor="b">
            <a:normAutofit/>
          </a:bodyPr>
          <a:lstStyle>
            <a:lvl1pPr marL="0" indent="0">
              <a:buNone/>
              <a:defRPr sz="1867" b="1" cap="all" baseline="0">
                <a:solidFill>
                  <a:srgbClr val="47484A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24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49" name="Text Placeholder 45"/>
          <p:cNvSpPr>
            <a:spLocks noGrp="1"/>
          </p:cNvSpPr>
          <p:nvPr>
            <p:ph type="body" sz="quarter" idx="18" hasCustomPrompt="1"/>
          </p:nvPr>
        </p:nvSpPr>
        <p:spPr>
          <a:xfrm>
            <a:off x="626535" y="4960384"/>
            <a:ext cx="3590495" cy="9144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1867">
                <a:solidFill>
                  <a:srgbClr val="47484A"/>
                </a:solidFill>
              </a:defRPr>
            </a:lvl1pPr>
            <a:lvl2pPr marL="0" indent="0">
              <a:spcBef>
                <a:spcPts val="2400"/>
              </a:spcBef>
              <a:buNone/>
              <a:defRPr/>
            </a:lvl2pPr>
          </a:lstStyle>
          <a:p>
            <a:r>
              <a:rPr lang="en-US" dirty="0"/>
              <a:t>Add Presenter Title</a:t>
            </a:r>
            <a:br>
              <a:rPr lang="en-US" dirty="0"/>
            </a:br>
            <a:r>
              <a:rPr lang="en-US" dirty="0"/>
              <a:t>Optional Line 2</a:t>
            </a:r>
            <a:br>
              <a:rPr lang="en-US" dirty="0"/>
            </a:br>
            <a:r>
              <a:rPr lang="en-US" dirty="0"/>
              <a:t>Optional Line 3</a:t>
            </a:r>
          </a:p>
        </p:txBody>
      </p:sp>
      <p:sp>
        <p:nvSpPr>
          <p:cNvPr id="50" name="Text Placeholder 9"/>
          <p:cNvSpPr>
            <a:spLocks noGrp="1"/>
          </p:cNvSpPr>
          <p:nvPr>
            <p:ph type="body" sz="quarter" idx="21" hasCustomPrompt="1"/>
          </p:nvPr>
        </p:nvSpPr>
        <p:spPr>
          <a:xfrm>
            <a:off x="4556496" y="4582947"/>
            <a:ext cx="3590495" cy="393700"/>
          </a:xfrm>
        </p:spPr>
        <p:txBody>
          <a:bodyPr lIns="0" bIns="0" anchor="b">
            <a:normAutofit/>
          </a:bodyPr>
          <a:lstStyle>
            <a:lvl1pPr marL="0" indent="0">
              <a:buFont typeface="Arial" pitchFamily="34" charset="0"/>
              <a:buNone/>
              <a:defRPr sz="1867" b="1" cap="all" baseline="0">
                <a:solidFill>
                  <a:srgbClr val="47484A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2400"/>
              </a:spcBef>
              <a:buNone/>
              <a:defRPr/>
            </a:lvl3pPr>
          </a:lstStyle>
          <a:p>
            <a:r>
              <a:rPr lang="en-US" dirty="0"/>
              <a:t>PRESENTER NAME</a:t>
            </a:r>
          </a:p>
        </p:txBody>
      </p:sp>
      <p:sp>
        <p:nvSpPr>
          <p:cNvPr id="53" name="Text Placeholder 45"/>
          <p:cNvSpPr>
            <a:spLocks noGrp="1"/>
          </p:cNvSpPr>
          <p:nvPr>
            <p:ph type="body" sz="quarter" idx="22" hasCustomPrompt="1"/>
          </p:nvPr>
        </p:nvSpPr>
        <p:spPr>
          <a:xfrm>
            <a:off x="4556496" y="4960384"/>
            <a:ext cx="3590495" cy="9144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Font typeface="Arial" pitchFamily="34" charset="0"/>
              <a:buNone/>
              <a:defRPr sz="1867">
                <a:solidFill>
                  <a:srgbClr val="47484A"/>
                </a:solidFill>
              </a:defRPr>
            </a:lvl1pPr>
            <a:lvl2pPr marL="0" indent="0">
              <a:spcBef>
                <a:spcPts val="2400"/>
              </a:spcBef>
              <a:buNone/>
              <a:defRPr/>
            </a:lvl2pPr>
          </a:lstStyle>
          <a:p>
            <a:pPr lvl="0"/>
            <a:r>
              <a:rPr lang="en-US" dirty="0"/>
              <a:t>Remove second presenter </a:t>
            </a:r>
            <a:br>
              <a:rPr lang="en-US" dirty="0"/>
            </a:br>
            <a:r>
              <a:rPr lang="en-US" dirty="0"/>
              <a:t>info if not needed</a:t>
            </a:r>
          </a:p>
        </p:txBody>
      </p:sp>
      <p:sp>
        <p:nvSpPr>
          <p:cNvPr id="54" name="Text Placeholder 9"/>
          <p:cNvSpPr>
            <a:spLocks noGrp="1"/>
          </p:cNvSpPr>
          <p:nvPr>
            <p:ph type="body" sz="quarter" idx="25" hasCustomPrompt="1"/>
          </p:nvPr>
        </p:nvSpPr>
        <p:spPr>
          <a:xfrm>
            <a:off x="8480263" y="4582947"/>
            <a:ext cx="3590495" cy="393700"/>
          </a:xfrm>
        </p:spPr>
        <p:txBody>
          <a:bodyPr lIns="0" bIns="0" anchor="b">
            <a:normAutofit/>
          </a:bodyPr>
          <a:lstStyle>
            <a:lvl1pPr marL="0" indent="0">
              <a:buFont typeface="Arial" pitchFamily="34" charset="0"/>
              <a:buNone/>
              <a:defRPr sz="1867" b="1" cap="all" baseline="0">
                <a:solidFill>
                  <a:srgbClr val="47484A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2400"/>
              </a:spcBef>
              <a:buNone/>
              <a:defRPr/>
            </a:lvl3pPr>
          </a:lstStyle>
          <a:p>
            <a:r>
              <a:rPr lang="en-US" dirty="0"/>
              <a:t>PRESENTER NAME</a:t>
            </a:r>
          </a:p>
        </p:txBody>
      </p:sp>
      <p:sp>
        <p:nvSpPr>
          <p:cNvPr id="55" name="Text Placeholder 45"/>
          <p:cNvSpPr>
            <a:spLocks noGrp="1"/>
          </p:cNvSpPr>
          <p:nvPr>
            <p:ph type="body" sz="quarter" idx="26" hasCustomPrompt="1"/>
          </p:nvPr>
        </p:nvSpPr>
        <p:spPr>
          <a:xfrm>
            <a:off x="8480263" y="4960384"/>
            <a:ext cx="3590495" cy="9144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Font typeface="Arial" pitchFamily="34" charset="0"/>
              <a:buNone/>
              <a:defRPr sz="1867">
                <a:solidFill>
                  <a:srgbClr val="47484A"/>
                </a:solidFill>
              </a:defRPr>
            </a:lvl1pPr>
            <a:lvl2pPr marL="0" indent="0">
              <a:spcBef>
                <a:spcPts val="2400"/>
              </a:spcBef>
              <a:buNone/>
              <a:defRPr/>
            </a:lvl2pPr>
          </a:lstStyle>
          <a:p>
            <a:pPr lvl="0"/>
            <a:r>
              <a:rPr lang="en-US" dirty="0"/>
              <a:t>Remove third presenter </a:t>
            </a:r>
            <a:br>
              <a:rPr lang="en-US" dirty="0"/>
            </a:br>
            <a:r>
              <a:rPr lang="en-US" dirty="0"/>
              <a:t>info if not needed</a:t>
            </a:r>
          </a:p>
        </p:txBody>
      </p:sp>
      <p:sp>
        <p:nvSpPr>
          <p:cNvPr id="47" name="Text Placeholder 45"/>
          <p:cNvSpPr>
            <a:spLocks noGrp="1"/>
          </p:cNvSpPr>
          <p:nvPr>
            <p:ph type="body" sz="quarter" idx="19" hasCustomPrompt="1"/>
          </p:nvPr>
        </p:nvSpPr>
        <p:spPr>
          <a:xfrm>
            <a:off x="8480263" y="6094281"/>
            <a:ext cx="3590496" cy="515411"/>
          </a:xfrm>
        </p:spPr>
        <p:txBody>
          <a:bodyPr lIns="0" anchor="b"/>
          <a:lstStyle>
            <a:lvl1pPr marL="0" indent="0">
              <a:spcBef>
                <a:spcPts val="0"/>
              </a:spcBef>
              <a:buNone/>
              <a:defRPr sz="1867" baseline="0">
                <a:solidFill>
                  <a:srgbClr val="47484A"/>
                </a:solidFill>
              </a:defRPr>
            </a:lvl1pPr>
            <a:lvl2pPr marL="0" indent="0">
              <a:spcBef>
                <a:spcPts val="2400"/>
              </a:spcBef>
              <a:buNone/>
              <a:defRPr/>
            </a:lvl2pPr>
          </a:lstStyle>
          <a:p>
            <a:pPr lvl="0"/>
            <a:r>
              <a:rPr lang="en-US" dirty="0"/>
              <a:t>Presentation Date</a:t>
            </a:r>
            <a:br>
              <a:rPr lang="en-US" dirty="0"/>
            </a:br>
            <a:r>
              <a:rPr lang="en-US" dirty="0"/>
              <a:t>City, State (presentation location)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-1358552" y="-1972722"/>
            <a:ext cx="4670533" cy="1323632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867" b="1" dirty="0">
                <a:solidFill>
                  <a:schemeClr val="bg1"/>
                </a:solidFill>
              </a:rPr>
              <a:t>Suggested</a:t>
            </a:r>
            <a:r>
              <a:rPr lang="en-US" sz="1867" b="1" baseline="0" dirty="0">
                <a:solidFill>
                  <a:schemeClr val="bg1"/>
                </a:solidFill>
              </a:rPr>
              <a:t> line of text (optional): </a:t>
            </a:r>
          </a:p>
          <a:p>
            <a:endParaRPr lang="en-US" sz="1867" b="1" baseline="0" dirty="0">
              <a:solidFill>
                <a:schemeClr val="bg1"/>
              </a:solidFill>
            </a:endParaRPr>
          </a:p>
          <a:p>
            <a:r>
              <a:rPr lang="en-US" sz="1867" b="1" baseline="0" dirty="0">
                <a:solidFill>
                  <a:schemeClr val="bg1"/>
                </a:solidFill>
              </a:rPr>
              <a:t>WE START WITH YES.</a:t>
            </a:r>
            <a:endParaRPr lang="en-US" sz="1867" dirty="0">
              <a:solidFill>
                <a:schemeClr val="bg1"/>
              </a:solidFill>
            </a:endParaRPr>
          </a:p>
          <a:p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828" y="6269435"/>
            <a:ext cx="2728491" cy="347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418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*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n-US" dirty="0"/>
              <a:t>BASIC CONTENT SLIDE</a:t>
            </a:r>
            <a:br>
              <a:rPr lang="en-US" dirty="0"/>
            </a:br>
            <a:r>
              <a:rPr lang="en-US" dirty="0"/>
              <a:t>one or two lines for headline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09602" y="1877795"/>
            <a:ext cx="11163868" cy="4422776"/>
          </a:xfrm>
        </p:spPr>
        <p:txBody>
          <a:bodyPr/>
          <a:lstStyle>
            <a:lvl1pPr>
              <a:defRPr baseline="0"/>
            </a:lvl1pPr>
            <a:lvl2pPr>
              <a:defRPr sz="2300"/>
            </a:lvl2pPr>
            <a:lvl3pPr>
              <a:defRPr sz="2200"/>
            </a:lvl3pPr>
            <a:lvl4pPr>
              <a:defRPr sz="2200"/>
            </a:lvl4pPr>
            <a:lvl5pPr>
              <a:defRPr sz="2000"/>
            </a:lvl5pPr>
          </a:lstStyle>
          <a:p>
            <a:pPr lvl="0"/>
            <a:r>
              <a:rPr lang="en-US" dirty="0"/>
              <a:t>Click to add 1st-level bullet. Click an icon below to add table, graph or other imagery.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09602" y="1346549"/>
            <a:ext cx="11163868" cy="499715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667" b="1"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CFABCAD-36FF-4D23-890E-0DC478ED92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916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*Cover Option 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 descr="C:\Users\amiesen\Desktop\anlrgbpptlogo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3969" y="6060003"/>
            <a:ext cx="2076449" cy="748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83" name="Picture 82" descr="aerial view of Argonne with APS in front 5730-00068.jpg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82" b="7135"/>
          <a:stretch/>
        </p:blipFill>
        <p:spPr>
          <a:xfrm>
            <a:off x="0" y="-27020"/>
            <a:ext cx="12192000" cy="6011939"/>
          </a:xfrm>
          <a:prstGeom prst="rect">
            <a:avLst/>
          </a:prstGeom>
        </p:spPr>
      </p:pic>
      <p:sp>
        <p:nvSpPr>
          <p:cNvPr id="84" name="Text Placeholder 1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-27020"/>
            <a:ext cx="12192000" cy="6011939"/>
          </a:xfrm>
          <a:solidFill>
            <a:schemeClr val="accent2">
              <a:alpha val="85000"/>
            </a:schemeClr>
          </a:solidFill>
        </p:spPr>
        <p:txBody>
          <a:bodyPr bIns="0" anchor="b"/>
          <a:lstStyle>
            <a:lvl1pPr marL="0" indent="0">
              <a:buNone/>
              <a:defRPr sz="133"/>
            </a:lvl1pPr>
          </a:lstStyle>
          <a:p>
            <a:r>
              <a:rPr lang="en-US" dirty="0"/>
              <a:t> </a:t>
            </a:r>
          </a:p>
        </p:txBody>
      </p:sp>
      <p:sp>
        <p:nvSpPr>
          <p:cNvPr id="8" name="Picture Placehold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6484969" y="1689100"/>
            <a:ext cx="5707033" cy="2706624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" y="1689100"/>
            <a:ext cx="6484965" cy="2706624"/>
          </a:xfrm>
          <a:solidFill>
            <a:schemeClr val="accent2"/>
          </a:solidFill>
        </p:spPr>
        <p:txBody>
          <a:bodyPr lIns="457200" rIns="91440" anchor="ctr">
            <a:normAutofit/>
          </a:bodyPr>
          <a:lstStyle>
            <a:lvl1pPr>
              <a:defRPr sz="3733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 -Cover option B </a:t>
            </a:r>
            <a:br>
              <a:rPr lang="en-US" dirty="0"/>
            </a:br>
            <a:r>
              <a:rPr lang="en-US" dirty="0"/>
              <a:t>can be up to four </a:t>
            </a:r>
            <a:br>
              <a:rPr lang="en-US" dirty="0"/>
            </a:br>
            <a:r>
              <a:rPr lang="en-US" dirty="0"/>
              <a:t>or five lines of text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1" y="204953"/>
            <a:ext cx="7802035" cy="1292225"/>
          </a:xfrm>
        </p:spPr>
        <p:txBody>
          <a:bodyPr lIns="457200" rIns="274320" anchor="ctr"/>
          <a:lstStyle>
            <a:lvl1pPr marL="0" indent="0">
              <a:buNone/>
              <a:defRPr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Insert presentation date</a:t>
            </a:r>
          </a:p>
        </p:txBody>
      </p:sp>
      <p:sp>
        <p:nvSpPr>
          <p:cNvPr id="85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626535" y="4582947"/>
            <a:ext cx="3590495" cy="393700"/>
          </a:xfrm>
        </p:spPr>
        <p:txBody>
          <a:bodyPr lIns="0" bIns="0" anchor="b">
            <a:normAutofit/>
          </a:bodyPr>
          <a:lstStyle>
            <a:lvl1pPr marL="0" indent="0">
              <a:buNone/>
              <a:defRPr sz="1867" b="1" cap="all" baseline="0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24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86" name="Text Placeholder 45"/>
          <p:cNvSpPr>
            <a:spLocks noGrp="1"/>
          </p:cNvSpPr>
          <p:nvPr>
            <p:ph type="body" sz="quarter" idx="18" hasCustomPrompt="1"/>
          </p:nvPr>
        </p:nvSpPr>
        <p:spPr>
          <a:xfrm>
            <a:off x="626535" y="4960384"/>
            <a:ext cx="3590495" cy="9144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1867">
                <a:solidFill>
                  <a:schemeClr val="bg1"/>
                </a:solidFill>
              </a:defRPr>
            </a:lvl1pPr>
            <a:lvl2pPr marL="0" indent="0">
              <a:spcBef>
                <a:spcPts val="2400"/>
              </a:spcBef>
              <a:buNone/>
              <a:defRPr/>
            </a:lvl2pPr>
          </a:lstStyle>
          <a:p>
            <a:r>
              <a:rPr lang="en-US" dirty="0"/>
              <a:t>Add Presenter Title</a:t>
            </a:r>
            <a:br>
              <a:rPr lang="en-US" dirty="0"/>
            </a:br>
            <a:r>
              <a:rPr lang="en-US" dirty="0"/>
              <a:t>Optional Line 2</a:t>
            </a:r>
            <a:br>
              <a:rPr lang="en-US" dirty="0"/>
            </a:br>
            <a:r>
              <a:rPr lang="en-US" dirty="0"/>
              <a:t>Optional Line 3</a:t>
            </a:r>
          </a:p>
        </p:txBody>
      </p:sp>
      <p:sp>
        <p:nvSpPr>
          <p:cNvPr id="87" name="Text Placeholder 9"/>
          <p:cNvSpPr>
            <a:spLocks noGrp="1"/>
          </p:cNvSpPr>
          <p:nvPr>
            <p:ph type="body" sz="quarter" idx="21" hasCustomPrompt="1"/>
          </p:nvPr>
        </p:nvSpPr>
        <p:spPr>
          <a:xfrm>
            <a:off x="4556496" y="4582947"/>
            <a:ext cx="3590495" cy="393700"/>
          </a:xfrm>
        </p:spPr>
        <p:txBody>
          <a:bodyPr lIns="0" bIns="0" anchor="b">
            <a:normAutofit/>
          </a:bodyPr>
          <a:lstStyle>
            <a:lvl1pPr marL="0" indent="0">
              <a:buFont typeface="Arial" pitchFamily="34" charset="0"/>
              <a:buNone/>
              <a:defRPr sz="1867" b="1" cap="all" baseline="0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24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88" name="Text Placeholder 45"/>
          <p:cNvSpPr>
            <a:spLocks noGrp="1"/>
          </p:cNvSpPr>
          <p:nvPr>
            <p:ph type="body" sz="quarter" idx="22" hasCustomPrompt="1"/>
          </p:nvPr>
        </p:nvSpPr>
        <p:spPr>
          <a:xfrm>
            <a:off x="4556496" y="4960384"/>
            <a:ext cx="3590495" cy="9144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Font typeface="Arial" pitchFamily="34" charset="0"/>
              <a:buNone/>
              <a:defRPr sz="1867">
                <a:solidFill>
                  <a:schemeClr val="bg1"/>
                </a:solidFill>
              </a:defRPr>
            </a:lvl1pPr>
            <a:lvl2pPr marL="0" indent="0">
              <a:spcBef>
                <a:spcPts val="2400"/>
              </a:spcBef>
              <a:buNone/>
              <a:defRPr/>
            </a:lvl2pPr>
          </a:lstStyle>
          <a:p>
            <a:pPr lvl="0"/>
            <a:r>
              <a:rPr lang="en-US" dirty="0"/>
              <a:t>Remove second presenter info </a:t>
            </a:r>
            <a:br>
              <a:rPr lang="en-US" dirty="0"/>
            </a:br>
            <a:r>
              <a:rPr lang="en-US" dirty="0"/>
              <a:t>if not needed</a:t>
            </a:r>
          </a:p>
        </p:txBody>
      </p:sp>
      <p:sp>
        <p:nvSpPr>
          <p:cNvPr id="89" name="Text Placeholder 9"/>
          <p:cNvSpPr>
            <a:spLocks noGrp="1"/>
          </p:cNvSpPr>
          <p:nvPr>
            <p:ph type="body" sz="quarter" idx="25" hasCustomPrompt="1"/>
          </p:nvPr>
        </p:nvSpPr>
        <p:spPr>
          <a:xfrm>
            <a:off x="8480263" y="4582947"/>
            <a:ext cx="3590495" cy="393700"/>
          </a:xfrm>
        </p:spPr>
        <p:txBody>
          <a:bodyPr lIns="0" bIns="0" anchor="b">
            <a:normAutofit/>
          </a:bodyPr>
          <a:lstStyle>
            <a:lvl1pPr marL="0" indent="0">
              <a:buFont typeface="Arial" pitchFamily="34" charset="0"/>
              <a:buNone/>
              <a:defRPr sz="1867" b="1" cap="all" baseline="0">
                <a:solidFill>
                  <a:schemeClr val="bg1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24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90" name="Text Placeholder 45"/>
          <p:cNvSpPr>
            <a:spLocks noGrp="1"/>
          </p:cNvSpPr>
          <p:nvPr>
            <p:ph type="body" sz="quarter" idx="26" hasCustomPrompt="1"/>
          </p:nvPr>
        </p:nvSpPr>
        <p:spPr>
          <a:xfrm>
            <a:off x="8480263" y="4960384"/>
            <a:ext cx="3590495" cy="9144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Font typeface="Arial" pitchFamily="34" charset="0"/>
              <a:buNone/>
              <a:defRPr sz="1867">
                <a:solidFill>
                  <a:schemeClr val="bg1"/>
                </a:solidFill>
              </a:defRPr>
            </a:lvl1pPr>
            <a:lvl2pPr marL="0" indent="0">
              <a:spcBef>
                <a:spcPts val="2400"/>
              </a:spcBef>
              <a:buNone/>
              <a:defRPr/>
            </a:lvl2pPr>
          </a:lstStyle>
          <a:p>
            <a:pPr lvl="0"/>
            <a:r>
              <a:rPr lang="en-US" dirty="0"/>
              <a:t>Remove third presenter info </a:t>
            </a:r>
            <a:br>
              <a:rPr lang="en-US" dirty="0"/>
            </a:br>
            <a:r>
              <a:rPr lang="en-US" dirty="0"/>
              <a:t>if not needed</a:t>
            </a:r>
          </a:p>
        </p:txBody>
      </p:sp>
      <p:sp>
        <p:nvSpPr>
          <p:cNvPr id="4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-2" y="1689100"/>
            <a:ext cx="319619" cy="2706624"/>
          </a:xfrm>
          <a:solidFill>
            <a:schemeClr val="accent1"/>
          </a:solidFill>
        </p:spPr>
        <p:txBody>
          <a:bodyPr bIns="0" anchor="b"/>
          <a:lstStyle>
            <a:lvl1pPr marL="0" indent="0">
              <a:buNone/>
              <a:defRPr sz="133"/>
            </a:lvl1pPr>
          </a:lstStyle>
          <a:p>
            <a:pPr lvl="0"/>
            <a:r>
              <a:rPr lang="en-US" dirty="0"/>
              <a:t>  </a:t>
            </a:r>
          </a:p>
        </p:txBody>
      </p:sp>
      <p:sp>
        <p:nvSpPr>
          <p:cNvPr id="155" name="TextBox 154"/>
          <p:cNvSpPr txBox="1"/>
          <p:nvPr/>
        </p:nvSpPr>
        <p:spPr>
          <a:xfrm>
            <a:off x="-2501970" y="0"/>
            <a:ext cx="2065241" cy="419685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867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304792" indent="-304792">
              <a:buFont typeface="+mj-lt"/>
              <a:buAutoNum type="arabicPeriod"/>
            </a:pPr>
            <a:r>
              <a:rPr lang="en-US" sz="1867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304792" indent="-304792">
              <a:buFont typeface="+mj-lt"/>
              <a:buAutoNum type="arabicPeriod"/>
            </a:pPr>
            <a:r>
              <a:rPr lang="en-US" sz="1867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828" y="6269435"/>
            <a:ext cx="2728491" cy="347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863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*Cover Option C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 descr="C:\Users\amiesen\Desktop\anlrgbpptlogo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3969" y="109775"/>
            <a:ext cx="2076449" cy="748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626535" y="4945566"/>
            <a:ext cx="3590495" cy="393700"/>
          </a:xfrm>
        </p:spPr>
        <p:txBody>
          <a:bodyPr lIns="0" bIns="0" anchor="b">
            <a:normAutofit/>
          </a:bodyPr>
          <a:lstStyle>
            <a:lvl1pPr marL="0" indent="0">
              <a:buNone/>
              <a:defRPr sz="1867" b="1" cap="all" baseline="0">
                <a:solidFill>
                  <a:srgbClr val="47484A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24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53" name="Text Placeholder 45"/>
          <p:cNvSpPr>
            <a:spLocks noGrp="1"/>
          </p:cNvSpPr>
          <p:nvPr>
            <p:ph type="body" sz="quarter" idx="18" hasCustomPrompt="1"/>
          </p:nvPr>
        </p:nvSpPr>
        <p:spPr>
          <a:xfrm>
            <a:off x="626535" y="5323001"/>
            <a:ext cx="3590495" cy="746723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1867">
                <a:solidFill>
                  <a:srgbClr val="47484A"/>
                </a:solidFill>
              </a:defRPr>
            </a:lvl1pPr>
            <a:lvl2pPr marL="0" indent="0">
              <a:spcBef>
                <a:spcPts val="2400"/>
              </a:spcBef>
              <a:buNone/>
              <a:defRPr/>
            </a:lvl2pPr>
          </a:lstStyle>
          <a:p>
            <a:r>
              <a:rPr lang="en-US" dirty="0"/>
              <a:t>Add Presenter Title</a:t>
            </a:r>
            <a:br>
              <a:rPr lang="en-US" dirty="0"/>
            </a:br>
            <a:r>
              <a:rPr lang="en-US" dirty="0"/>
              <a:t>Optional Line 2</a:t>
            </a:r>
            <a:br>
              <a:rPr lang="en-US" dirty="0"/>
            </a:br>
            <a:endParaRPr lang="en-US" dirty="0"/>
          </a:p>
        </p:txBody>
      </p:sp>
      <p:sp>
        <p:nvSpPr>
          <p:cNvPr id="56" name="Text Placeholder 9"/>
          <p:cNvSpPr>
            <a:spLocks noGrp="1"/>
          </p:cNvSpPr>
          <p:nvPr>
            <p:ph type="body" sz="quarter" idx="21" hasCustomPrompt="1"/>
          </p:nvPr>
        </p:nvSpPr>
        <p:spPr>
          <a:xfrm>
            <a:off x="4556496" y="4945566"/>
            <a:ext cx="3590495" cy="393700"/>
          </a:xfrm>
        </p:spPr>
        <p:txBody>
          <a:bodyPr lIns="0" bIns="0" anchor="b">
            <a:normAutofit/>
          </a:bodyPr>
          <a:lstStyle>
            <a:lvl1pPr marL="0" indent="0">
              <a:buFont typeface="Arial" pitchFamily="34" charset="0"/>
              <a:buNone/>
              <a:defRPr sz="1867" b="1" cap="all" baseline="0">
                <a:solidFill>
                  <a:srgbClr val="47484A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24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57" name="Text Placeholder 45"/>
          <p:cNvSpPr>
            <a:spLocks noGrp="1"/>
          </p:cNvSpPr>
          <p:nvPr>
            <p:ph type="body" sz="quarter" idx="22" hasCustomPrompt="1"/>
          </p:nvPr>
        </p:nvSpPr>
        <p:spPr>
          <a:xfrm>
            <a:off x="4556496" y="5323001"/>
            <a:ext cx="3590495" cy="746723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Font typeface="Arial" pitchFamily="34" charset="0"/>
              <a:buNone/>
              <a:defRPr sz="1867">
                <a:solidFill>
                  <a:srgbClr val="47484A"/>
                </a:solidFill>
              </a:defRPr>
            </a:lvl1pPr>
            <a:lvl2pPr marL="0" indent="0">
              <a:spcBef>
                <a:spcPts val="2400"/>
              </a:spcBef>
              <a:buNone/>
              <a:defRPr/>
            </a:lvl2pPr>
          </a:lstStyle>
          <a:p>
            <a:pPr lvl="0"/>
            <a:r>
              <a:rPr lang="en-US" dirty="0"/>
              <a:t>Remove second presenter info </a:t>
            </a:r>
            <a:br>
              <a:rPr lang="en-US" dirty="0"/>
            </a:br>
            <a:r>
              <a:rPr lang="en-US" dirty="0"/>
              <a:t>if not needed</a:t>
            </a:r>
          </a:p>
        </p:txBody>
      </p:sp>
      <p:sp>
        <p:nvSpPr>
          <p:cNvPr id="45" name="Picture Placehold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290836" y="899575"/>
            <a:ext cx="11901165" cy="2761535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6533" y="3726367"/>
            <a:ext cx="11270539" cy="862880"/>
          </a:xfrm>
        </p:spPr>
        <p:txBody>
          <a:bodyPr lIns="0" rIns="91440" anchor="b">
            <a:normAutofit/>
          </a:bodyPr>
          <a:lstStyle>
            <a:lvl1pPr>
              <a:defRPr sz="3733" baseline="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presentation title – cover option c </a:t>
            </a:r>
          </a:p>
        </p:txBody>
      </p:sp>
      <p:sp>
        <p:nvSpPr>
          <p:cNvPr id="87" name="Text Placeholder 9"/>
          <p:cNvSpPr>
            <a:spLocks noGrp="1"/>
          </p:cNvSpPr>
          <p:nvPr>
            <p:ph type="body" sz="quarter" idx="23" hasCustomPrompt="1"/>
          </p:nvPr>
        </p:nvSpPr>
        <p:spPr>
          <a:xfrm>
            <a:off x="8480263" y="4945566"/>
            <a:ext cx="3590495" cy="393700"/>
          </a:xfrm>
        </p:spPr>
        <p:txBody>
          <a:bodyPr lIns="0" bIns="0" anchor="b">
            <a:normAutofit/>
          </a:bodyPr>
          <a:lstStyle>
            <a:lvl1pPr marL="0" indent="0">
              <a:buFont typeface="Arial" pitchFamily="34" charset="0"/>
              <a:buNone/>
              <a:defRPr sz="1867" b="1" cap="all" baseline="0">
                <a:solidFill>
                  <a:srgbClr val="47484A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24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88" name="Text Placeholder 45"/>
          <p:cNvSpPr>
            <a:spLocks noGrp="1"/>
          </p:cNvSpPr>
          <p:nvPr>
            <p:ph type="body" sz="quarter" idx="24" hasCustomPrompt="1"/>
          </p:nvPr>
        </p:nvSpPr>
        <p:spPr>
          <a:xfrm>
            <a:off x="8480263" y="5323001"/>
            <a:ext cx="3590495" cy="746723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Font typeface="Arial" pitchFamily="34" charset="0"/>
              <a:buNone/>
              <a:defRPr sz="1867">
                <a:solidFill>
                  <a:srgbClr val="47484A"/>
                </a:solidFill>
              </a:defRPr>
            </a:lvl1pPr>
            <a:lvl2pPr marL="0" indent="0">
              <a:spcBef>
                <a:spcPts val="2400"/>
              </a:spcBef>
              <a:buNone/>
              <a:defRPr/>
            </a:lvl2pPr>
          </a:lstStyle>
          <a:p>
            <a:pPr lvl="0"/>
            <a:r>
              <a:rPr lang="en-US" dirty="0"/>
              <a:t>Remove third presenter info </a:t>
            </a:r>
            <a:br>
              <a:rPr lang="en-US" dirty="0"/>
            </a:br>
            <a:r>
              <a:rPr lang="en-US" dirty="0"/>
              <a:t>if not needed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5" hasCustomPrompt="1"/>
          </p:nvPr>
        </p:nvSpPr>
        <p:spPr>
          <a:xfrm>
            <a:off x="626533" y="4589247"/>
            <a:ext cx="11313219" cy="331077"/>
          </a:xfrm>
        </p:spPr>
        <p:txBody>
          <a:bodyPr/>
          <a:lstStyle>
            <a:lvl1pPr marL="0" indent="0">
              <a:buNone/>
              <a:defRPr b="1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Subtitle – delete if not needed</a:t>
            </a:r>
          </a:p>
        </p:txBody>
      </p:sp>
      <p:sp>
        <p:nvSpPr>
          <p:cNvPr id="4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" y="899573"/>
            <a:ext cx="299452" cy="2761488"/>
          </a:xfrm>
          <a:solidFill>
            <a:schemeClr val="accent1"/>
          </a:solidFill>
        </p:spPr>
        <p:txBody>
          <a:bodyPr bIns="0" anchor="b"/>
          <a:lstStyle>
            <a:lvl1pPr marL="0" indent="0">
              <a:buNone/>
              <a:defRPr sz="133"/>
            </a:lvl1pPr>
          </a:lstStyle>
          <a:p>
            <a:pPr lvl="0"/>
            <a:r>
              <a:rPr lang="en-US" dirty="0"/>
              <a:t>  </a:t>
            </a:r>
          </a:p>
        </p:txBody>
      </p:sp>
      <p:sp>
        <p:nvSpPr>
          <p:cNvPr id="186" name="TextBox 185"/>
          <p:cNvSpPr txBox="1"/>
          <p:nvPr/>
        </p:nvSpPr>
        <p:spPr>
          <a:xfrm>
            <a:off x="-2501970" y="0"/>
            <a:ext cx="2065241" cy="419685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867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304792" indent="-304792">
              <a:buFont typeface="+mj-lt"/>
              <a:buAutoNum type="arabicPeriod"/>
            </a:pPr>
            <a:r>
              <a:rPr lang="en-US" sz="1867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304792" indent="-304792">
              <a:buFont typeface="+mj-lt"/>
              <a:buAutoNum type="arabicPeriod"/>
            </a:pPr>
            <a:r>
              <a:rPr lang="en-US" sz="1867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26" hasCustomPrompt="1"/>
          </p:nvPr>
        </p:nvSpPr>
        <p:spPr>
          <a:xfrm>
            <a:off x="670984" y="401282"/>
            <a:ext cx="7979531" cy="441436"/>
          </a:xfrm>
        </p:spPr>
        <p:txBody>
          <a:bodyPr/>
          <a:lstStyle>
            <a:lvl1pPr marL="0" indent="0">
              <a:buNone/>
              <a:defRPr sz="1333" b="1" cap="all" baseline="0">
                <a:solidFill>
                  <a:schemeClr val="tx1"/>
                </a:solidFill>
              </a:defRPr>
            </a:lvl1pPr>
          </a:lstStyle>
          <a:p>
            <a:r>
              <a:rPr lang="en-US" sz="1333" b="0" cap="all" dirty="0">
                <a:solidFill>
                  <a:srgbClr val="000000"/>
                </a:solidFill>
              </a:rPr>
              <a:t>Type in Name of </a:t>
            </a:r>
            <a:r>
              <a:rPr lang="en-US" sz="1333" b="0" cap="all" dirty="0" err="1">
                <a:solidFill>
                  <a:srgbClr val="000000"/>
                </a:solidFill>
              </a:rPr>
              <a:t>fACILITY</a:t>
            </a:r>
            <a:r>
              <a:rPr lang="en-US" sz="1333" b="0" cap="all" dirty="0">
                <a:solidFill>
                  <a:srgbClr val="000000"/>
                </a:solidFill>
              </a:rPr>
              <a:t>, division, group, program or </a:t>
            </a:r>
            <a:r>
              <a:rPr lang="en-US" sz="1333" dirty="0">
                <a:solidFill>
                  <a:srgbClr val="000000"/>
                </a:solidFill>
              </a:rPr>
              <a:t>www.anl.gov</a:t>
            </a:r>
          </a:p>
        </p:txBody>
      </p:sp>
      <p:sp>
        <p:nvSpPr>
          <p:cNvPr id="17" name="Text Placeholder 45"/>
          <p:cNvSpPr>
            <a:spLocks noGrp="1"/>
          </p:cNvSpPr>
          <p:nvPr>
            <p:ph type="body" sz="quarter" idx="27" hasCustomPrompt="1"/>
          </p:nvPr>
        </p:nvSpPr>
        <p:spPr>
          <a:xfrm>
            <a:off x="8480263" y="6094281"/>
            <a:ext cx="3590496" cy="515411"/>
          </a:xfrm>
        </p:spPr>
        <p:txBody>
          <a:bodyPr lIns="0" anchor="b"/>
          <a:lstStyle>
            <a:lvl1pPr marL="0" indent="0">
              <a:spcBef>
                <a:spcPts val="0"/>
              </a:spcBef>
              <a:buNone/>
              <a:defRPr sz="1867" baseline="0">
                <a:solidFill>
                  <a:srgbClr val="47484A"/>
                </a:solidFill>
              </a:defRPr>
            </a:lvl1pPr>
            <a:lvl2pPr marL="0" indent="0">
              <a:spcBef>
                <a:spcPts val="2400"/>
              </a:spcBef>
              <a:buNone/>
              <a:defRPr/>
            </a:lvl2pPr>
          </a:lstStyle>
          <a:p>
            <a:pPr lvl="0"/>
            <a:r>
              <a:rPr lang="en-US" dirty="0"/>
              <a:t>Presentation Date</a:t>
            </a:r>
            <a:br>
              <a:rPr lang="en-US" dirty="0"/>
            </a:br>
            <a:r>
              <a:rPr lang="en-US" dirty="0"/>
              <a:t>City, State (presentation location)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828" y="6269435"/>
            <a:ext cx="2728491" cy="347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213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*Cover Option 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 descr="C:\Users\amiesen\Desktop\anlrgbpptlogo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3969" y="227511"/>
            <a:ext cx="2076449" cy="748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626535" y="4581631"/>
            <a:ext cx="3590495" cy="393700"/>
          </a:xfrm>
        </p:spPr>
        <p:txBody>
          <a:bodyPr lIns="0" bIns="0" anchor="b">
            <a:normAutofit/>
          </a:bodyPr>
          <a:lstStyle>
            <a:lvl1pPr marL="0" indent="0">
              <a:buNone/>
              <a:defRPr sz="1867" b="1" cap="all" baseline="0">
                <a:solidFill>
                  <a:srgbClr val="47484A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24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53" name="Text Placeholder 45"/>
          <p:cNvSpPr>
            <a:spLocks noGrp="1"/>
          </p:cNvSpPr>
          <p:nvPr>
            <p:ph type="body" sz="quarter" idx="18" hasCustomPrompt="1"/>
          </p:nvPr>
        </p:nvSpPr>
        <p:spPr>
          <a:xfrm>
            <a:off x="626535" y="4959068"/>
            <a:ext cx="3590495" cy="914400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sz="1867">
                <a:solidFill>
                  <a:srgbClr val="47484A"/>
                </a:solidFill>
              </a:defRPr>
            </a:lvl1pPr>
            <a:lvl2pPr marL="0" indent="0">
              <a:spcBef>
                <a:spcPts val="2400"/>
              </a:spcBef>
              <a:buNone/>
              <a:defRPr/>
            </a:lvl2pPr>
          </a:lstStyle>
          <a:p>
            <a:r>
              <a:rPr lang="en-US" dirty="0"/>
              <a:t>Add Presenter Title</a:t>
            </a:r>
            <a:br>
              <a:rPr lang="en-US" dirty="0"/>
            </a:br>
            <a:r>
              <a:rPr lang="en-US" dirty="0"/>
              <a:t>Optional Line 2</a:t>
            </a:r>
            <a:br>
              <a:rPr lang="en-US" dirty="0"/>
            </a:br>
            <a:r>
              <a:rPr lang="en-US" dirty="0"/>
              <a:t>Optional Line 3</a:t>
            </a:r>
          </a:p>
        </p:txBody>
      </p:sp>
      <p:sp>
        <p:nvSpPr>
          <p:cNvPr id="56" name="Text Placeholder 9"/>
          <p:cNvSpPr>
            <a:spLocks noGrp="1"/>
          </p:cNvSpPr>
          <p:nvPr>
            <p:ph type="body" sz="quarter" idx="21" hasCustomPrompt="1"/>
          </p:nvPr>
        </p:nvSpPr>
        <p:spPr>
          <a:xfrm>
            <a:off x="4556496" y="4581631"/>
            <a:ext cx="3590495" cy="393700"/>
          </a:xfrm>
        </p:spPr>
        <p:txBody>
          <a:bodyPr lIns="0" bIns="0" anchor="b">
            <a:normAutofit/>
          </a:bodyPr>
          <a:lstStyle>
            <a:lvl1pPr marL="0" indent="0">
              <a:buFont typeface="Arial" pitchFamily="34" charset="0"/>
              <a:buNone/>
              <a:defRPr sz="1867" b="1" cap="all" baseline="0">
                <a:solidFill>
                  <a:srgbClr val="47484A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24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57" name="Text Placeholder 45"/>
          <p:cNvSpPr>
            <a:spLocks noGrp="1"/>
          </p:cNvSpPr>
          <p:nvPr>
            <p:ph type="body" sz="quarter" idx="22" hasCustomPrompt="1"/>
          </p:nvPr>
        </p:nvSpPr>
        <p:spPr>
          <a:xfrm>
            <a:off x="4556496" y="4959068"/>
            <a:ext cx="3590495" cy="746723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Font typeface="Arial" pitchFamily="34" charset="0"/>
              <a:buNone/>
              <a:defRPr sz="1867">
                <a:solidFill>
                  <a:srgbClr val="47484A"/>
                </a:solidFill>
              </a:defRPr>
            </a:lvl1pPr>
            <a:lvl2pPr marL="0" indent="0">
              <a:spcBef>
                <a:spcPts val="2400"/>
              </a:spcBef>
              <a:buNone/>
              <a:defRPr/>
            </a:lvl2pPr>
          </a:lstStyle>
          <a:p>
            <a:pPr lvl="0"/>
            <a:r>
              <a:rPr lang="en-US" dirty="0"/>
              <a:t>Remove second presenter info </a:t>
            </a:r>
            <a:br>
              <a:rPr lang="en-US" dirty="0"/>
            </a:br>
            <a:r>
              <a:rPr lang="en-US" dirty="0"/>
              <a:t>if not needed</a:t>
            </a:r>
          </a:p>
        </p:txBody>
      </p:sp>
      <p:sp>
        <p:nvSpPr>
          <p:cNvPr id="45" name="Picture Placehold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290836" y="1681607"/>
            <a:ext cx="11901165" cy="2761535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6535" y="110360"/>
            <a:ext cx="9034837" cy="1119235"/>
          </a:xfrm>
        </p:spPr>
        <p:txBody>
          <a:bodyPr lIns="0" rIns="91440" anchor="b">
            <a:normAutofit/>
          </a:bodyPr>
          <a:lstStyle>
            <a:lvl1pPr>
              <a:defRPr sz="3733" baseline="0"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r>
              <a:rPr lang="en-US" dirty="0"/>
              <a:t>presentation title –</a:t>
            </a:r>
            <a:br>
              <a:rPr lang="en-US" dirty="0"/>
            </a:br>
            <a:r>
              <a:rPr lang="en-US" dirty="0"/>
              <a:t>Cover option D</a:t>
            </a:r>
          </a:p>
        </p:txBody>
      </p:sp>
      <p:sp>
        <p:nvSpPr>
          <p:cNvPr id="87" name="Text Placeholder 9"/>
          <p:cNvSpPr>
            <a:spLocks noGrp="1"/>
          </p:cNvSpPr>
          <p:nvPr>
            <p:ph type="body" sz="quarter" idx="23" hasCustomPrompt="1"/>
          </p:nvPr>
        </p:nvSpPr>
        <p:spPr>
          <a:xfrm>
            <a:off x="8480263" y="4581631"/>
            <a:ext cx="3590495" cy="393700"/>
          </a:xfrm>
        </p:spPr>
        <p:txBody>
          <a:bodyPr lIns="0" bIns="0" anchor="b">
            <a:normAutofit/>
          </a:bodyPr>
          <a:lstStyle>
            <a:lvl1pPr marL="0" indent="0">
              <a:buFont typeface="Arial" pitchFamily="34" charset="0"/>
              <a:buNone/>
              <a:defRPr sz="1867" b="1" cap="all" baseline="0">
                <a:solidFill>
                  <a:srgbClr val="47484A"/>
                </a:solidFill>
              </a:defRPr>
            </a:lvl1pPr>
            <a:lvl2pPr marL="0" indent="0">
              <a:buNone/>
              <a:defRPr/>
            </a:lvl2pPr>
            <a:lvl3pPr marL="0" indent="0">
              <a:spcBef>
                <a:spcPts val="2400"/>
              </a:spcBef>
              <a:buNone/>
              <a:defRPr/>
            </a:lvl3pPr>
          </a:lstStyle>
          <a:p>
            <a:pPr lvl="0"/>
            <a:r>
              <a:rPr lang="en-US" dirty="0"/>
              <a:t>presenter name</a:t>
            </a:r>
          </a:p>
        </p:txBody>
      </p:sp>
      <p:sp>
        <p:nvSpPr>
          <p:cNvPr id="88" name="Text Placeholder 45"/>
          <p:cNvSpPr>
            <a:spLocks noGrp="1"/>
          </p:cNvSpPr>
          <p:nvPr>
            <p:ph type="body" sz="quarter" idx="24" hasCustomPrompt="1"/>
          </p:nvPr>
        </p:nvSpPr>
        <p:spPr>
          <a:xfrm>
            <a:off x="8480263" y="4959068"/>
            <a:ext cx="3590495" cy="746723"/>
          </a:xfrm>
        </p:spPr>
        <p:txBody>
          <a:bodyPr lIns="0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Font typeface="Arial" pitchFamily="34" charset="0"/>
              <a:buNone/>
              <a:defRPr sz="1867">
                <a:solidFill>
                  <a:srgbClr val="47484A"/>
                </a:solidFill>
              </a:defRPr>
            </a:lvl1pPr>
            <a:lvl2pPr marL="0" indent="0">
              <a:spcBef>
                <a:spcPts val="2400"/>
              </a:spcBef>
              <a:buNone/>
              <a:defRPr/>
            </a:lvl2pPr>
          </a:lstStyle>
          <a:p>
            <a:pPr lvl="0"/>
            <a:r>
              <a:rPr lang="en-US" dirty="0"/>
              <a:t>Remove third presenter info </a:t>
            </a:r>
            <a:br>
              <a:rPr lang="en-US" dirty="0"/>
            </a:br>
            <a:r>
              <a:rPr lang="en-US" dirty="0"/>
              <a:t>if not needed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25" hasCustomPrompt="1"/>
          </p:nvPr>
        </p:nvSpPr>
        <p:spPr>
          <a:xfrm>
            <a:off x="626533" y="1229594"/>
            <a:ext cx="11313219" cy="331077"/>
          </a:xfrm>
        </p:spPr>
        <p:txBody>
          <a:bodyPr/>
          <a:lstStyle>
            <a:lvl1pPr marL="0" indent="0">
              <a:buNone/>
              <a:defRPr b="1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Subtitle – delete if not needed</a:t>
            </a:r>
          </a:p>
        </p:txBody>
      </p:sp>
      <p:sp>
        <p:nvSpPr>
          <p:cNvPr id="46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3" y="1681605"/>
            <a:ext cx="299452" cy="2761488"/>
          </a:xfrm>
          <a:solidFill>
            <a:schemeClr val="accent1"/>
          </a:solidFill>
        </p:spPr>
        <p:txBody>
          <a:bodyPr bIns="0" anchor="b"/>
          <a:lstStyle>
            <a:lvl1pPr marL="0" indent="0">
              <a:buNone/>
              <a:defRPr sz="133"/>
            </a:lvl1pPr>
          </a:lstStyle>
          <a:p>
            <a:pPr lvl="0"/>
            <a:r>
              <a:rPr lang="en-US" dirty="0"/>
              <a:t>  </a:t>
            </a:r>
          </a:p>
        </p:txBody>
      </p:sp>
      <p:sp>
        <p:nvSpPr>
          <p:cNvPr id="153" name="TextBox 152"/>
          <p:cNvSpPr txBox="1"/>
          <p:nvPr/>
        </p:nvSpPr>
        <p:spPr>
          <a:xfrm>
            <a:off x="-2501970" y="0"/>
            <a:ext cx="2065241" cy="419685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867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304792" indent="-304792">
              <a:buFont typeface="+mj-lt"/>
              <a:buAutoNum type="arabicPeriod"/>
            </a:pPr>
            <a:r>
              <a:rPr lang="en-US" sz="1867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304792" indent="-304792">
              <a:buFont typeface="+mj-lt"/>
              <a:buAutoNum type="arabicPeriod"/>
            </a:pPr>
            <a:r>
              <a:rPr lang="en-US" sz="1867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6" name="Text Placeholder 45"/>
          <p:cNvSpPr>
            <a:spLocks noGrp="1"/>
          </p:cNvSpPr>
          <p:nvPr>
            <p:ph type="body" sz="quarter" idx="19" hasCustomPrompt="1"/>
          </p:nvPr>
        </p:nvSpPr>
        <p:spPr>
          <a:xfrm>
            <a:off x="8480263" y="6094281"/>
            <a:ext cx="3590496" cy="515411"/>
          </a:xfrm>
        </p:spPr>
        <p:txBody>
          <a:bodyPr lIns="0" anchor="b"/>
          <a:lstStyle>
            <a:lvl1pPr marL="0" indent="0">
              <a:spcBef>
                <a:spcPts val="0"/>
              </a:spcBef>
              <a:buNone/>
              <a:defRPr sz="1867" baseline="0">
                <a:solidFill>
                  <a:srgbClr val="47484A"/>
                </a:solidFill>
              </a:defRPr>
            </a:lvl1pPr>
            <a:lvl2pPr marL="0" indent="0">
              <a:spcBef>
                <a:spcPts val="2400"/>
              </a:spcBef>
              <a:buNone/>
              <a:defRPr/>
            </a:lvl2pPr>
          </a:lstStyle>
          <a:p>
            <a:pPr lvl="0"/>
            <a:r>
              <a:rPr lang="en-US" dirty="0"/>
              <a:t>Presentation Date</a:t>
            </a:r>
            <a:br>
              <a:rPr lang="en-US" dirty="0"/>
            </a:br>
            <a:r>
              <a:rPr lang="en-US" dirty="0"/>
              <a:t>City, State (presentation location)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828" y="6269435"/>
            <a:ext cx="2728491" cy="347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805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*Pic - Full Fram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290837" y="9304"/>
            <a:ext cx="11901164" cy="6858000"/>
          </a:xfrm>
          <a:solidFill>
            <a:schemeClr val="bg1"/>
          </a:solidFill>
        </p:spPr>
        <p:txBody>
          <a:bodyPr lIns="0" tIns="16459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 then right click image and “SEND IMAGE TO BACK”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7" hasCustomPrompt="1"/>
          </p:nvPr>
        </p:nvSpPr>
        <p:spPr>
          <a:xfrm>
            <a:off x="0" y="4775200"/>
            <a:ext cx="12192000" cy="2082800"/>
          </a:xfrm>
          <a:solidFill>
            <a:schemeClr val="tx2">
              <a:alpha val="91000"/>
            </a:schemeClr>
          </a:solidFill>
        </p:spPr>
        <p:txBody>
          <a:bodyPr bIns="0" anchor="b" anchorCtr="0"/>
          <a:lstStyle>
            <a:lvl1pPr marL="0" indent="0">
              <a:buNone/>
              <a:defRPr sz="133"/>
            </a:lvl1pPr>
          </a:lstStyle>
          <a:p>
            <a:pPr lvl="0"/>
            <a:r>
              <a:rPr lang="en-US" dirty="0"/>
              <a:t> </a:t>
            </a:r>
            <a:r>
              <a:rPr lang="en-US" dirty="0" err="1"/>
              <a:t>x1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6535" y="5042975"/>
            <a:ext cx="11094720" cy="1373592"/>
          </a:xfrm>
        </p:spPr>
        <p:txBody>
          <a:bodyPr lIns="0" anchor="t"/>
          <a:lstStyle>
            <a:lvl1pPr>
              <a:defRPr sz="3200" b="1" cap="all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Full-frame image layout  –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CFABCAD-36FF-4D23-890E-0DC478ED92B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-3"/>
            <a:ext cx="304800" cy="6858000"/>
          </a:xfrm>
          <a:solidFill>
            <a:schemeClr val="accent1"/>
          </a:solidFill>
        </p:spPr>
        <p:txBody>
          <a:bodyPr bIns="0" anchor="b"/>
          <a:lstStyle>
            <a:lvl1pPr marL="0" indent="0">
              <a:buNone/>
              <a:defRPr sz="133"/>
            </a:lvl1pPr>
          </a:lstStyle>
          <a:p>
            <a:pPr lvl="0"/>
            <a:r>
              <a:rPr lang="en-US" dirty="0"/>
              <a:t> 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-2501970" y="0"/>
            <a:ext cx="2065241" cy="419685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867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304792" indent="-304792">
              <a:buFont typeface="+mj-lt"/>
              <a:buAutoNum type="arabicPeriod"/>
            </a:pPr>
            <a:r>
              <a:rPr lang="en-US" sz="1867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304792" indent="-304792">
              <a:buFont typeface="+mj-lt"/>
              <a:buAutoNum type="arabicPeriod"/>
            </a:pPr>
            <a:r>
              <a:rPr lang="en-US" sz="1867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7613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*Pic - ONE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6"/>
          <p:cNvSpPr>
            <a:spLocks noGrp="1"/>
          </p:cNvSpPr>
          <p:nvPr>
            <p:ph type="body" sz="quarter" idx="17" hasCustomPrompt="1"/>
          </p:nvPr>
        </p:nvSpPr>
        <p:spPr>
          <a:xfrm>
            <a:off x="0" y="3656122"/>
            <a:ext cx="12192000" cy="3201879"/>
          </a:xfrm>
          <a:solidFill>
            <a:schemeClr val="accent2"/>
          </a:solidFill>
        </p:spPr>
        <p:txBody>
          <a:bodyPr bIns="0" anchor="b" anchorCtr="0"/>
          <a:lstStyle>
            <a:lvl1pPr marL="0" indent="0">
              <a:buNone/>
              <a:defRPr sz="133"/>
            </a:lvl1pPr>
          </a:lstStyle>
          <a:p>
            <a:pPr lvl="0"/>
            <a:r>
              <a:rPr lang="en-US" dirty="0"/>
              <a:t> </a:t>
            </a:r>
            <a:r>
              <a:rPr lang="en-US" dirty="0" err="1"/>
              <a:t>x1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10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626534" y="5191519"/>
            <a:ext cx="11246069" cy="1813035"/>
          </a:xfrm>
          <a:noFill/>
        </p:spPr>
        <p:txBody>
          <a:bodyPr lIns="0" tIns="91440"/>
          <a:lstStyle>
            <a:lvl1pPr>
              <a:defRPr sz="3200">
                <a:solidFill>
                  <a:schemeClr val="bg1"/>
                </a:solidFill>
              </a:defRPr>
            </a:lvl1pPr>
            <a:lvl2pPr>
              <a:defRPr sz="3200">
                <a:solidFill>
                  <a:schemeClr val="bg1"/>
                </a:solidFill>
              </a:defRPr>
            </a:lvl2pPr>
            <a:lvl3pPr>
              <a:defRPr sz="2667">
                <a:solidFill>
                  <a:schemeClr val="bg1"/>
                </a:solidFill>
              </a:defRPr>
            </a:lvl3pPr>
            <a:lvl4pPr>
              <a:defRPr sz="2667">
                <a:solidFill>
                  <a:schemeClr val="bg1"/>
                </a:solidFill>
              </a:defRPr>
            </a:lvl4pPr>
            <a:lvl5pPr>
              <a:defRPr sz="2667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" name="Picture Placeholder 4"/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290837" y="-1"/>
            <a:ext cx="11901164" cy="3656013"/>
          </a:xfrm>
          <a:solidFill>
            <a:schemeClr val="bg1"/>
          </a:solidFill>
        </p:spPr>
        <p:txBody>
          <a:bodyPr lIns="0" tIns="109728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6533" y="4353384"/>
            <a:ext cx="11565467" cy="787099"/>
          </a:xfrm>
        </p:spPr>
        <p:txBody>
          <a:bodyPr lIns="0"/>
          <a:lstStyle>
            <a:lvl1pPr>
              <a:defRPr sz="3733" b="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Science/R&amp;D hero – one image</a:t>
            </a:r>
            <a:br>
              <a:rPr lang="en-US" dirty="0"/>
            </a:br>
            <a:r>
              <a:rPr lang="en-US" dirty="0"/>
              <a:t>Headline is </a:t>
            </a:r>
            <a:r>
              <a:rPr lang="en-US" dirty="0" err="1"/>
              <a:t>arial</a:t>
            </a:r>
            <a:r>
              <a:rPr lang="en-US" dirty="0"/>
              <a:t> in all caps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CFABCAD-36FF-4D23-890E-0DC478ED92B6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-3"/>
            <a:ext cx="304800" cy="6858000"/>
          </a:xfrm>
          <a:solidFill>
            <a:schemeClr val="accent1"/>
          </a:solidFill>
        </p:spPr>
        <p:txBody>
          <a:bodyPr bIns="0" anchor="b"/>
          <a:lstStyle>
            <a:lvl1pPr marL="0" indent="0">
              <a:buNone/>
              <a:defRPr sz="133"/>
            </a:lvl1pPr>
          </a:lstStyle>
          <a:p>
            <a:pPr lvl="0"/>
            <a:r>
              <a:rPr lang="en-US" dirty="0"/>
              <a:t> 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-2501970" y="0"/>
            <a:ext cx="2065241" cy="419685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867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304792" indent="-304792">
              <a:buFont typeface="+mj-lt"/>
              <a:buAutoNum type="arabicPeriod"/>
            </a:pPr>
            <a:r>
              <a:rPr lang="en-US" sz="1867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304792" indent="-304792">
              <a:buFont typeface="+mj-lt"/>
              <a:buAutoNum type="arabicPeriod"/>
            </a:pPr>
            <a:r>
              <a:rPr lang="en-US" sz="1867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0745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*Pic - TWO imag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0" y="3656122"/>
            <a:ext cx="12192000" cy="3201879"/>
          </a:xfrm>
          <a:solidFill>
            <a:schemeClr val="accent2"/>
          </a:solidFill>
        </p:spPr>
        <p:txBody>
          <a:bodyPr bIns="0" anchor="b" anchorCtr="0"/>
          <a:lstStyle>
            <a:lvl1pPr marL="0" indent="0">
              <a:buNone/>
              <a:defRPr sz="133"/>
            </a:lvl1pPr>
          </a:lstStyle>
          <a:p>
            <a:pPr lvl="0"/>
            <a:r>
              <a:rPr lang="en-US" dirty="0"/>
              <a:t> </a:t>
            </a:r>
            <a:r>
              <a:rPr lang="en-US" dirty="0" err="1"/>
              <a:t>x1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11" name="Picture Placehold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290836" y="1"/>
            <a:ext cx="5974080" cy="3663951"/>
          </a:xfrm>
          <a:solidFill>
            <a:schemeClr val="bg1">
              <a:lumMod val="75000"/>
            </a:schemeClr>
          </a:solidFill>
        </p:spPr>
        <p:txBody>
          <a:bodyPr tIns="109728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2" name="Picture Placeholder 4"/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6243367" y="1"/>
            <a:ext cx="5974080" cy="3663951"/>
          </a:xfrm>
          <a:solidFill>
            <a:schemeClr val="bg1">
              <a:lumMod val="85000"/>
            </a:schemeClr>
          </a:solidFill>
        </p:spPr>
        <p:txBody>
          <a:bodyPr tIns="109728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6533" y="4340684"/>
            <a:ext cx="11565467" cy="787099"/>
          </a:xfrm>
        </p:spPr>
        <p:txBody>
          <a:bodyPr lIns="0"/>
          <a:lstStyle>
            <a:lvl1pPr>
              <a:defRPr sz="3733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Science/R&amp;D hero – TWO images</a:t>
            </a:r>
            <a:br>
              <a:rPr lang="en-US" dirty="0"/>
            </a:br>
            <a:r>
              <a:rPr lang="en-US" dirty="0"/>
              <a:t>Headline is </a:t>
            </a:r>
            <a:r>
              <a:rPr lang="en-US" dirty="0" err="1"/>
              <a:t>arial</a:t>
            </a:r>
            <a:r>
              <a:rPr lang="en-US" dirty="0"/>
              <a:t> in all caps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626534" y="5178819"/>
            <a:ext cx="11246069" cy="1813035"/>
          </a:xfrm>
          <a:noFill/>
        </p:spPr>
        <p:txBody>
          <a:bodyPr lIns="0" tIns="91440"/>
          <a:lstStyle>
            <a:lvl1pPr>
              <a:defRPr sz="3200">
                <a:solidFill>
                  <a:schemeClr val="bg1"/>
                </a:solidFill>
              </a:defRPr>
            </a:lvl1pPr>
            <a:lvl2pPr>
              <a:defRPr sz="3200">
                <a:solidFill>
                  <a:schemeClr val="bg1"/>
                </a:solidFill>
              </a:defRPr>
            </a:lvl2pPr>
            <a:lvl3pPr>
              <a:defRPr sz="2667">
                <a:solidFill>
                  <a:schemeClr val="bg1"/>
                </a:solidFill>
              </a:defRPr>
            </a:lvl3pPr>
            <a:lvl4pPr>
              <a:defRPr sz="2667">
                <a:solidFill>
                  <a:schemeClr val="bg1"/>
                </a:solidFill>
              </a:defRPr>
            </a:lvl4pPr>
            <a:lvl5pPr>
              <a:defRPr sz="2667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CFABCAD-36FF-4D23-890E-0DC478ED92B6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-3"/>
            <a:ext cx="304800" cy="6858000"/>
          </a:xfrm>
          <a:solidFill>
            <a:schemeClr val="accent1"/>
          </a:solidFill>
        </p:spPr>
        <p:txBody>
          <a:bodyPr bIns="0" anchor="b"/>
          <a:lstStyle>
            <a:lvl1pPr marL="0" indent="0">
              <a:buNone/>
              <a:defRPr sz="133"/>
            </a:lvl1pPr>
          </a:lstStyle>
          <a:p>
            <a:pPr lvl="0"/>
            <a:r>
              <a:rPr lang="en-US" dirty="0"/>
              <a:t> 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-2501970" y="0"/>
            <a:ext cx="2065241" cy="419685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867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304792" indent="-304792">
              <a:buFont typeface="+mj-lt"/>
              <a:buAutoNum type="arabicPeriod"/>
            </a:pPr>
            <a:r>
              <a:rPr lang="en-US" sz="1867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304792" indent="-304792">
              <a:buFont typeface="+mj-lt"/>
              <a:buAutoNum type="arabicPeriod"/>
            </a:pPr>
            <a:r>
              <a:rPr lang="en-US" sz="1867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5325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*Pic - THREE Imag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6"/>
          <p:cNvSpPr>
            <a:spLocks noGrp="1"/>
          </p:cNvSpPr>
          <p:nvPr>
            <p:ph type="body" sz="quarter" idx="19" hasCustomPrompt="1"/>
          </p:nvPr>
        </p:nvSpPr>
        <p:spPr>
          <a:xfrm>
            <a:off x="0" y="3656122"/>
            <a:ext cx="12192000" cy="3201879"/>
          </a:xfrm>
          <a:solidFill>
            <a:schemeClr val="accent2"/>
          </a:solidFill>
        </p:spPr>
        <p:txBody>
          <a:bodyPr bIns="0" anchor="b" anchorCtr="0"/>
          <a:lstStyle>
            <a:lvl1pPr marL="0" indent="0">
              <a:buNone/>
              <a:defRPr sz="133"/>
            </a:lvl1pPr>
          </a:lstStyle>
          <a:p>
            <a:pPr lvl="0"/>
            <a:r>
              <a:rPr lang="en-US" dirty="0"/>
              <a:t> </a:t>
            </a:r>
            <a:r>
              <a:rPr lang="en-US" dirty="0" err="1"/>
              <a:t>x1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5" name="Picture Placeholder 4"/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290836" y="0"/>
            <a:ext cx="3986784" cy="3673643"/>
          </a:xfrm>
          <a:solidFill>
            <a:schemeClr val="bg1">
              <a:lumMod val="8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9" name="Picture Placeholder 4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4258983" y="0"/>
            <a:ext cx="3986784" cy="3673643"/>
          </a:xfrm>
          <a:solidFill>
            <a:schemeClr val="bg1">
              <a:lumMod val="7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0" name="Picture Placehold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8248149" y="0"/>
            <a:ext cx="3943851" cy="3673643"/>
          </a:xfrm>
          <a:solidFill>
            <a:schemeClr val="bg1">
              <a:lumMod val="8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626534" y="5191519"/>
            <a:ext cx="11246069" cy="1813035"/>
          </a:xfrm>
          <a:noFill/>
        </p:spPr>
        <p:txBody>
          <a:bodyPr lIns="0" tIns="91440"/>
          <a:lstStyle>
            <a:lvl1pPr>
              <a:defRPr sz="3200">
                <a:solidFill>
                  <a:schemeClr val="bg1"/>
                </a:solidFill>
              </a:defRPr>
            </a:lvl1pPr>
            <a:lvl2pPr>
              <a:defRPr sz="3200">
                <a:solidFill>
                  <a:schemeClr val="bg1"/>
                </a:solidFill>
              </a:defRPr>
            </a:lvl2pPr>
            <a:lvl3pPr>
              <a:defRPr sz="2667">
                <a:solidFill>
                  <a:schemeClr val="bg1"/>
                </a:solidFill>
              </a:defRPr>
            </a:lvl3pPr>
            <a:lvl4pPr>
              <a:defRPr sz="2667">
                <a:solidFill>
                  <a:schemeClr val="bg1"/>
                </a:solidFill>
              </a:defRPr>
            </a:lvl4pPr>
            <a:lvl5pPr>
              <a:defRPr sz="2667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6533" y="4353384"/>
            <a:ext cx="11565467" cy="787099"/>
          </a:xfrm>
        </p:spPr>
        <p:txBody>
          <a:bodyPr lIns="0"/>
          <a:lstStyle>
            <a:lvl1pPr>
              <a:defRPr sz="3733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Science/R&amp;D hero – Three images</a:t>
            </a:r>
            <a:br>
              <a:rPr lang="en-US" dirty="0"/>
            </a:br>
            <a:r>
              <a:rPr lang="en-US" dirty="0"/>
              <a:t>Headline is </a:t>
            </a:r>
            <a:r>
              <a:rPr lang="en-US" dirty="0" err="1"/>
              <a:t>arial</a:t>
            </a:r>
            <a:r>
              <a:rPr lang="en-US" dirty="0"/>
              <a:t> in all caps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CFABCAD-36FF-4D23-890E-0DC478ED92B6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-3"/>
            <a:ext cx="304800" cy="6858000"/>
          </a:xfrm>
          <a:solidFill>
            <a:schemeClr val="accent1"/>
          </a:solidFill>
        </p:spPr>
        <p:txBody>
          <a:bodyPr bIns="0" anchor="b"/>
          <a:lstStyle>
            <a:lvl1pPr marL="0" indent="0">
              <a:buNone/>
              <a:defRPr sz="133"/>
            </a:lvl1pPr>
          </a:lstStyle>
          <a:p>
            <a:pPr lvl="0"/>
            <a:r>
              <a:rPr lang="en-US" dirty="0"/>
              <a:t> 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-2501970" y="0"/>
            <a:ext cx="2065241" cy="419685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867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304792" indent="-304792">
              <a:buFont typeface="+mj-lt"/>
              <a:buAutoNum type="arabicPeriod"/>
            </a:pPr>
            <a:r>
              <a:rPr lang="en-US" sz="1867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304792" indent="-304792">
              <a:buFont typeface="+mj-lt"/>
              <a:buAutoNum type="arabicPeriod"/>
            </a:pPr>
            <a:r>
              <a:rPr lang="en-US" sz="1867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4910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*Pic - FOUR Imag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6"/>
          <p:cNvSpPr>
            <a:spLocks noGrp="1"/>
          </p:cNvSpPr>
          <p:nvPr>
            <p:ph type="body" sz="quarter" idx="24" hasCustomPrompt="1"/>
          </p:nvPr>
        </p:nvSpPr>
        <p:spPr>
          <a:xfrm>
            <a:off x="0" y="0"/>
            <a:ext cx="12192000" cy="6858000"/>
          </a:xfrm>
          <a:solidFill>
            <a:schemeClr val="accent2"/>
          </a:solidFill>
        </p:spPr>
        <p:txBody>
          <a:bodyPr bIns="0" anchor="b" anchorCtr="0"/>
          <a:lstStyle>
            <a:lvl1pPr marL="0" indent="0">
              <a:buNone/>
              <a:defRPr sz="133"/>
            </a:lvl1pPr>
          </a:lstStyle>
          <a:p>
            <a:pPr lvl="0"/>
            <a:r>
              <a:rPr lang="en-US" dirty="0"/>
              <a:t> </a:t>
            </a:r>
            <a:r>
              <a:rPr lang="en-US" dirty="0" err="1"/>
              <a:t>x1</a:t>
            </a:r>
            <a:endParaRPr lang="en-US" dirty="0"/>
          </a:p>
          <a:p>
            <a:pPr lvl="0"/>
            <a:endParaRPr lang="en-US" dirty="0"/>
          </a:p>
        </p:txBody>
      </p:sp>
      <p:sp>
        <p:nvSpPr>
          <p:cNvPr id="5" name="Picture Placeholder 4"/>
          <p:cNvSpPr>
            <a:spLocks noGrp="1" noChangeAspect="1"/>
          </p:cNvSpPr>
          <p:nvPr>
            <p:ph type="pic" sz="quarter" idx="13" hasCustomPrompt="1"/>
          </p:nvPr>
        </p:nvSpPr>
        <p:spPr>
          <a:xfrm>
            <a:off x="290836" y="1654175"/>
            <a:ext cx="2987040" cy="2238283"/>
          </a:xfrm>
          <a:solidFill>
            <a:schemeClr val="bg1">
              <a:lumMod val="8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9" name="Picture Placeholder 4"/>
          <p:cNvSpPr>
            <a:spLocks noGrp="1" noChangeAspect="1"/>
          </p:cNvSpPr>
          <p:nvPr>
            <p:ph type="pic" sz="quarter" idx="15" hasCustomPrompt="1"/>
          </p:nvPr>
        </p:nvSpPr>
        <p:spPr>
          <a:xfrm>
            <a:off x="3270980" y="1654175"/>
            <a:ext cx="2987040" cy="2238283"/>
          </a:xfrm>
          <a:solidFill>
            <a:schemeClr val="bg1">
              <a:lumMod val="7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0" name="Picture Placehold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6251121" y="1654175"/>
            <a:ext cx="2987040" cy="2238283"/>
          </a:xfrm>
          <a:solidFill>
            <a:schemeClr val="bg1">
              <a:lumMod val="8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1" name="Picture Placeholder 4"/>
          <p:cNvSpPr>
            <a:spLocks noGrp="1" noChangeAspect="1"/>
          </p:cNvSpPr>
          <p:nvPr>
            <p:ph type="pic" sz="quarter" idx="17" hasCustomPrompt="1"/>
          </p:nvPr>
        </p:nvSpPr>
        <p:spPr>
          <a:xfrm>
            <a:off x="9208029" y="1654175"/>
            <a:ext cx="2987040" cy="2238283"/>
          </a:xfrm>
          <a:solidFill>
            <a:schemeClr val="bg1">
              <a:lumMod val="75000"/>
            </a:schemeClr>
          </a:solidFill>
        </p:spPr>
        <p:txBody>
          <a:bodyPr lIns="0" tIns="731520" anchor="t" anchorCtr="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4"/>
          </p:nvPr>
        </p:nvSpPr>
        <p:spPr>
          <a:xfrm>
            <a:off x="626534" y="4645419"/>
            <a:ext cx="11246069" cy="1813035"/>
          </a:xfrm>
          <a:noFill/>
        </p:spPr>
        <p:txBody>
          <a:bodyPr lIns="0" tIns="91440"/>
          <a:lstStyle>
            <a:lvl1pPr>
              <a:defRPr sz="3200">
                <a:solidFill>
                  <a:schemeClr val="bg1"/>
                </a:solidFill>
              </a:defRPr>
            </a:lvl1pPr>
            <a:lvl2pPr>
              <a:defRPr sz="3200">
                <a:solidFill>
                  <a:schemeClr val="bg1"/>
                </a:solidFill>
              </a:defRPr>
            </a:lvl2pPr>
            <a:lvl3pPr>
              <a:defRPr sz="2667">
                <a:solidFill>
                  <a:schemeClr val="bg1"/>
                </a:solidFill>
              </a:defRPr>
            </a:lvl3pPr>
            <a:lvl4pPr>
              <a:defRPr sz="2667">
                <a:solidFill>
                  <a:schemeClr val="bg1"/>
                </a:solidFill>
              </a:defRPr>
            </a:lvl4pPr>
            <a:lvl5pPr>
              <a:defRPr sz="2667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Science/R&amp;D hero – four images</a:t>
            </a:r>
            <a:br>
              <a:rPr lang="en-US" dirty="0"/>
            </a:br>
            <a:r>
              <a:rPr lang="en-US" dirty="0"/>
              <a:t>Headline is </a:t>
            </a:r>
            <a:r>
              <a:rPr lang="en-US" dirty="0" err="1"/>
              <a:t>arial</a:t>
            </a:r>
            <a:r>
              <a:rPr lang="en-US" dirty="0"/>
              <a:t> in all caps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8" hasCustomPrompt="1"/>
          </p:nvPr>
        </p:nvSpPr>
        <p:spPr>
          <a:xfrm>
            <a:off x="290838" y="3931764"/>
            <a:ext cx="2984625" cy="477837"/>
          </a:xfrm>
        </p:spPr>
        <p:txBody>
          <a:bodyPr lIns="91440" rIns="91440"/>
          <a:lstStyle>
            <a:lvl1pPr marL="0" indent="0">
              <a:lnSpc>
                <a:spcPct val="95000"/>
              </a:lnSpc>
              <a:buNone/>
              <a:defRPr sz="1600" b="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Image caption Image caption Image caption Image caption Image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quarter" idx="19" hasCustomPrompt="1"/>
          </p:nvPr>
        </p:nvSpPr>
        <p:spPr>
          <a:xfrm>
            <a:off x="3256794" y="3931764"/>
            <a:ext cx="2984625" cy="477837"/>
          </a:xfrm>
        </p:spPr>
        <p:txBody>
          <a:bodyPr lIns="91440" rIns="91440"/>
          <a:lstStyle>
            <a:lvl1pPr marL="0" indent="0">
              <a:lnSpc>
                <a:spcPct val="95000"/>
              </a:lnSpc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Image caption Image caption Image caption Image caption Image</a:t>
            </a:r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20" hasCustomPrompt="1"/>
          </p:nvPr>
        </p:nvSpPr>
        <p:spPr>
          <a:xfrm>
            <a:off x="6241420" y="3931764"/>
            <a:ext cx="2984625" cy="477837"/>
          </a:xfrm>
        </p:spPr>
        <p:txBody>
          <a:bodyPr lIns="91440" rIns="91440"/>
          <a:lstStyle>
            <a:lvl1pPr marL="0" indent="0">
              <a:lnSpc>
                <a:spcPct val="95000"/>
              </a:lnSpc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Image caption Image caption Image caption Image caption Image</a:t>
            </a:r>
          </a:p>
        </p:txBody>
      </p:sp>
      <p:sp>
        <p:nvSpPr>
          <p:cNvPr id="18" name="Text Placeholder 3"/>
          <p:cNvSpPr>
            <a:spLocks noGrp="1"/>
          </p:cNvSpPr>
          <p:nvPr>
            <p:ph type="body" sz="quarter" idx="21" hasCustomPrompt="1"/>
          </p:nvPr>
        </p:nvSpPr>
        <p:spPr>
          <a:xfrm>
            <a:off x="9207377" y="3931764"/>
            <a:ext cx="2984625" cy="477837"/>
          </a:xfrm>
        </p:spPr>
        <p:txBody>
          <a:bodyPr lIns="91440" rIns="91440"/>
          <a:lstStyle>
            <a:lvl1pPr marL="0" indent="0">
              <a:lnSpc>
                <a:spcPct val="95000"/>
              </a:lnSpc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Image caption Image caption Image caption Image caption Image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CFABCAD-36FF-4D23-890E-0DC478ED92B6}" type="slidenum">
              <a:rPr lang="en-US" smtClean="0"/>
              <a:t>‹#›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23"/>
          </p:nvPr>
        </p:nvSpPr>
        <p:spPr>
          <a:xfrm>
            <a:off x="0" y="-1"/>
            <a:ext cx="304800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20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-3"/>
            <a:ext cx="304800" cy="6858000"/>
          </a:xfrm>
          <a:solidFill>
            <a:schemeClr val="accent1"/>
          </a:solidFill>
        </p:spPr>
        <p:txBody>
          <a:bodyPr bIns="0" anchor="b"/>
          <a:lstStyle>
            <a:lvl1pPr marL="0" indent="0">
              <a:buNone/>
              <a:defRPr sz="133"/>
            </a:lvl1pPr>
          </a:lstStyle>
          <a:p>
            <a:pPr lvl="0"/>
            <a:r>
              <a:rPr lang="en-US" dirty="0"/>
              <a:t>  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-2501970" y="0"/>
            <a:ext cx="2065241" cy="419685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867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304792" indent="-304792">
              <a:buFont typeface="+mj-lt"/>
              <a:buAutoNum type="arabicPeriod"/>
            </a:pPr>
            <a:r>
              <a:rPr lang="en-US" sz="1867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304792" indent="-304792">
              <a:buFont typeface="+mj-lt"/>
              <a:buAutoNum type="arabicPeriod"/>
            </a:pPr>
            <a:r>
              <a:rPr lang="en-US" sz="1867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6248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0B2C3-E41A-4A24-A0BC-B14823227B82}" type="datetimeFigureOut">
              <a:rPr lang="en-US" smtClean="0"/>
              <a:t>11/3/2022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FABCAD-36FF-4D23-890E-0DC478ED92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00764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010400" y="6553200"/>
            <a:ext cx="4775200" cy="228600"/>
          </a:xfrm>
          <a:prstGeom prst="rect">
            <a:avLst/>
          </a:prstGeom>
        </p:spPr>
        <p:txBody>
          <a:bodyPr/>
          <a:lstStyle>
            <a:lvl1pPr marL="0" algn="ctr" defTabSz="914400" rtl="0" eaLnBrk="1" latinLnBrk="0" hangingPunct="1">
              <a:defRPr lang="en-US" sz="1200" b="1" kern="1200" smtClean="0">
                <a:solidFill>
                  <a:srgbClr val="000099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P2S2 Workshop Panel (09/10/2012)</a:t>
            </a:r>
          </a:p>
        </p:txBody>
      </p:sp>
    </p:spTree>
    <p:extLst>
      <p:ext uri="{BB962C8B-B14F-4D97-AF65-F5344CB8AC3E}">
        <p14:creationId xmlns:p14="http://schemas.microsoft.com/office/powerpoint/2010/main" val="1272400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*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09602" y="490538"/>
            <a:ext cx="11163868" cy="828948"/>
          </a:xfrm>
        </p:spPr>
        <p:txBody>
          <a:bodyPr/>
          <a:lstStyle>
            <a:lvl1pPr>
              <a:defRPr b="1"/>
            </a:lvl1pPr>
          </a:lstStyle>
          <a:p>
            <a:r>
              <a:rPr lang="en-US" dirty="0"/>
              <a:t>TITLE AND CONTENT </a:t>
            </a:r>
            <a:br>
              <a:rPr lang="en-US" dirty="0"/>
            </a:br>
            <a:r>
              <a:rPr lang="en-US" dirty="0"/>
              <a:t>Headline in </a:t>
            </a:r>
            <a:r>
              <a:rPr lang="en-US" dirty="0" err="1"/>
              <a:t>arial</a:t>
            </a:r>
            <a:r>
              <a:rPr lang="en-US" dirty="0"/>
              <a:t> and all caps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09602" y="1359249"/>
            <a:ext cx="11163868" cy="499715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667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864467" y="1445568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ECFABCAD-36FF-4D23-890E-0DC478ED92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390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*Columns-TW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FABCAD-36FF-4D23-890E-0DC478ED92B6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09602" y="1373717"/>
            <a:ext cx="11163868" cy="499715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667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609600" y="1904965"/>
            <a:ext cx="5364480" cy="4422775"/>
          </a:xfrm>
        </p:spPr>
        <p:txBody>
          <a:bodyPr/>
          <a:lstStyle>
            <a:lvl1pPr>
              <a:defRPr sz="2400"/>
            </a:lvl1pPr>
            <a:lvl2pPr marL="609585" indent="-230712">
              <a:spcBef>
                <a:spcPts val="0"/>
              </a:spcBef>
              <a:defRPr sz="2400"/>
            </a:lvl2pPr>
            <a:lvl3pPr marL="836063" indent="-171446">
              <a:defRPr sz="2400"/>
            </a:lvl3pPr>
            <a:lvl4pPr marL="1153555" indent="-228594">
              <a:defRPr sz="2400"/>
            </a:lvl4pPr>
            <a:lvl5pPr marL="1445648" indent="-228594">
              <a:defRPr sz="2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267451" y="1890677"/>
            <a:ext cx="5364480" cy="4422775"/>
          </a:xfrm>
        </p:spPr>
        <p:txBody>
          <a:bodyPr/>
          <a:lstStyle>
            <a:lvl1pPr>
              <a:defRPr sz="2400"/>
            </a:lvl1pPr>
            <a:lvl2pPr marL="609585" indent="-230712">
              <a:spcBef>
                <a:spcPts val="0"/>
              </a:spcBef>
              <a:defRPr sz="2400"/>
            </a:lvl2pPr>
            <a:lvl3pPr marL="836063" indent="-171446">
              <a:defRPr sz="2400"/>
            </a:lvl3pPr>
            <a:lvl4pPr marL="1153555" indent="-228594">
              <a:defRPr sz="2400"/>
            </a:lvl4pPr>
            <a:lvl5pPr marL="1445648" indent="-228594">
              <a:defRPr sz="2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Two-column CONTENT slide</a:t>
            </a:r>
            <a:br>
              <a:rPr lang="en-US" dirty="0"/>
            </a:br>
            <a:r>
              <a:rPr lang="en-US" dirty="0"/>
              <a:t>one or two lines for headline</a:t>
            </a:r>
          </a:p>
        </p:txBody>
      </p:sp>
    </p:spTree>
    <p:extLst>
      <p:ext uri="{BB962C8B-B14F-4D97-AF65-F5344CB8AC3E}">
        <p14:creationId xmlns:p14="http://schemas.microsoft.com/office/powerpoint/2010/main" val="2187940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*Columns-TWO w/boxed 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614527" y="2454269"/>
            <a:ext cx="5486400" cy="3835883"/>
          </a:xfrm>
          <a:ln>
            <a:solidFill>
              <a:schemeClr val="bg1">
                <a:lumMod val="50000"/>
              </a:schemeClr>
            </a:solidFill>
          </a:ln>
        </p:spPr>
        <p:txBody>
          <a:bodyPr lIns="182880" tIns="91440" rIns="91440"/>
          <a:lstStyle>
            <a:lvl1pPr>
              <a:defRPr sz="2400"/>
            </a:lvl1pPr>
            <a:lvl2pPr marL="609585" indent="-230712">
              <a:defRPr sz="2400"/>
            </a:lvl2pPr>
            <a:lvl3pPr marL="836063" indent="-171446">
              <a:defRPr sz="2400"/>
            </a:lvl3pPr>
            <a:lvl4pPr marL="1153555" indent="-228594">
              <a:defRPr sz="2400"/>
            </a:lvl4pPr>
            <a:lvl5pPr marL="1445648" indent="-228594">
              <a:defRPr sz="2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286500" y="2454269"/>
            <a:ext cx="5486400" cy="3835883"/>
          </a:xfrm>
          <a:ln>
            <a:solidFill>
              <a:schemeClr val="bg1">
                <a:lumMod val="50000"/>
              </a:schemeClr>
            </a:solidFill>
          </a:ln>
        </p:spPr>
        <p:txBody>
          <a:bodyPr lIns="182880" tIns="91440" rIns="91440"/>
          <a:lstStyle>
            <a:lvl1pPr>
              <a:defRPr sz="2400"/>
            </a:lvl1pPr>
            <a:lvl2pPr marL="609585" indent="-230712">
              <a:defRPr sz="2400"/>
            </a:lvl2pPr>
            <a:lvl3pPr marL="836063" indent="-171446">
              <a:defRPr sz="2400"/>
            </a:lvl3pPr>
            <a:lvl4pPr marL="1153555" indent="-228594">
              <a:defRPr sz="2400"/>
            </a:lvl4pPr>
            <a:lvl5pPr marL="1445648" indent="-228594">
              <a:defRPr sz="2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6" hasCustomPrompt="1"/>
          </p:nvPr>
        </p:nvSpPr>
        <p:spPr>
          <a:xfrm>
            <a:off x="6286500" y="1874730"/>
            <a:ext cx="5486400" cy="620999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1"/>
            </a:solidFill>
            <a:miter lim="800000"/>
          </a:ln>
        </p:spPr>
        <p:txBody>
          <a:bodyPr lIns="182880" bIns="0" anchor="ctr"/>
          <a:lstStyle>
            <a:lvl1pPr marL="0" indent="0" algn="l">
              <a:lnSpc>
                <a:spcPct val="100000"/>
              </a:lnSpc>
              <a:buNone/>
              <a:defRPr sz="2400" b="1" cap="all" baseline="0">
                <a:solidFill>
                  <a:schemeClr val="bg1"/>
                </a:solidFill>
              </a:defRPr>
            </a:lvl1pPr>
            <a:lvl2pPr marL="609585" indent="-230712">
              <a:defRPr sz="2133"/>
            </a:lvl2pPr>
            <a:lvl3pPr marL="836063" indent="-171446">
              <a:defRPr sz="1867"/>
            </a:lvl3pPr>
            <a:lvl4pPr marL="1153555" indent="-228594">
              <a:defRPr sz="1600"/>
            </a:lvl4pPr>
            <a:lvl5pPr marL="1445648" indent="-228594">
              <a:defRPr sz="1600"/>
            </a:lvl5pPr>
          </a:lstStyle>
          <a:p>
            <a:pPr lvl="0"/>
            <a:r>
              <a:rPr lang="en-US" dirty="0"/>
              <a:t>Click to Add Headline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FABCAD-36FF-4D23-890E-0DC478ED92B6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09602" y="1359249"/>
            <a:ext cx="11163868" cy="499715"/>
          </a:xfrm>
          <a:noFill/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667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614527" y="1874730"/>
            <a:ext cx="5486400" cy="620999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accent1"/>
            </a:solidFill>
            <a:miter lim="800000"/>
          </a:ln>
          <a:effectLst/>
        </p:spPr>
        <p:txBody>
          <a:bodyPr lIns="182880" bIns="0" anchor="ctr"/>
          <a:lstStyle>
            <a:lvl1pPr marL="0" indent="0" algn="l">
              <a:lnSpc>
                <a:spcPct val="100000"/>
              </a:lnSpc>
              <a:buNone/>
              <a:defRPr sz="2400" b="1" cap="all" baseline="0">
                <a:solidFill>
                  <a:schemeClr val="bg1"/>
                </a:solidFill>
              </a:defRPr>
            </a:lvl1pPr>
            <a:lvl2pPr marL="609585" indent="-230712">
              <a:defRPr sz="2133"/>
            </a:lvl2pPr>
            <a:lvl3pPr marL="836063" indent="-171446">
              <a:defRPr sz="1867"/>
            </a:lvl3pPr>
            <a:lvl4pPr marL="1153555" indent="-228594">
              <a:defRPr sz="1600"/>
            </a:lvl4pPr>
            <a:lvl5pPr marL="1445648" indent="-228594">
              <a:defRPr sz="1600"/>
            </a:lvl5pPr>
          </a:lstStyle>
          <a:p>
            <a:pPr lvl="0"/>
            <a:r>
              <a:rPr lang="en-US" dirty="0"/>
              <a:t>Click to Add Headline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Two-column CONTENT slide</a:t>
            </a:r>
            <a:br>
              <a:rPr lang="en-US" dirty="0"/>
            </a:br>
            <a:r>
              <a:rPr lang="en-US" dirty="0"/>
              <a:t>with box treatment</a:t>
            </a:r>
          </a:p>
        </p:txBody>
      </p:sp>
    </p:spTree>
    <p:extLst>
      <p:ext uri="{BB962C8B-B14F-4D97-AF65-F5344CB8AC3E}">
        <p14:creationId xmlns:p14="http://schemas.microsoft.com/office/powerpoint/2010/main" val="603515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*TWO IMAGES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FABCAD-36FF-4D23-890E-0DC478ED92B6}" type="slidenum">
              <a:rPr lang="en-US" smtClean="0"/>
              <a:t>‹#›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6004767" y="1890496"/>
            <a:ext cx="5759667" cy="2054443"/>
          </a:xfrm>
        </p:spPr>
        <p:txBody>
          <a:bodyPr tIns="0"/>
          <a:lstStyle>
            <a:lvl1pPr>
              <a:spcBef>
                <a:spcPts val="800"/>
              </a:spcBef>
              <a:defRPr sz="2400"/>
            </a:lvl1pPr>
            <a:lvl2pPr marL="609585" indent="-230712">
              <a:spcBef>
                <a:spcPts val="0"/>
              </a:spcBef>
              <a:defRPr sz="2400"/>
            </a:lvl2pPr>
            <a:lvl3pPr marL="836063" indent="-171446">
              <a:spcBef>
                <a:spcPts val="0"/>
              </a:spcBef>
              <a:defRPr sz="2400"/>
            </a:lvl3pPr>
            <a:lvl4pPr marL="1153555" indent="-228594">
              <a:spcBef>
                <a:spcPts val="0"/>
              </a:spcBef>
              <a:defRPr sz="2400"/>
            </a:lvl4pPr>
            <a:lvl5pPr marL="1445648" indent="-228594">
              <a:spcBef>
                <a:spcPts val="0"/>
              </a:spcBef>
              <a:defRPr sz="2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5" hasCustomPrompt="1"/>
          </p:nvPr>
        </p:nvSpPr>
        <p:spPr>
          <a:xfrm>
            <a:off x="660908" y="1890495"/>
            <a:ext cx="4972641" cy="2087843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2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660908" y="4271088"/>
            <a:ext cx="4972641" cy="2087843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TWO IMAGES – VERTICAL</a:t>
            </a:r>
            <a:br>
              <a:rPr lang="en-US" dirty="0"/>
            </a:br>
            <a:r>
              <a:rPr lang="en-US" dirty="0"/>
              <a:t>Headline in </a:t>
            </a:r>
            <a:r>
              <a:rPr lang="en-US" dirty="0" err="1"/>
              <a:t>arial</a:t>
            </a:r>
            <a:r>
              <a:rPr lang="en-US" dirty="0"/>
              <a:t> and all caps</a:t>
            </a:r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09602" y="1359249"/>
            <a:ext cx="11163868" cy="499715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667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6004767" y="4257459"/>
            <a:ext cx="5759667" cy="2054443"/>
          </a:xfrm>
        </p:spPr>
        <p:txBody>
          <a:bodyPr tIns="0"/>
          <a:lstStyle>
            <a:lvl1pPr>
              <a:spcBef>
                <a:spcPts val="800"/>
              </a:spcBef>
              <a:defRPr sz="2400"/>
            </a:lvl1pPr>
            <a:lvl2pPr marL="609585" indent="-230712">
              <a:spcBef>
                <a:spcPts val="0"/>
              </a:spcBef>
              <a:defRPr sz="2400"/>
            </a:lvl2pPr>
            <a:lvl3pPr marL="836063" indent="-171446">
              <a:spcBef>
                <a:spcPts val="0"/>
              </a:spcBef>
              <a:defRPr sz="2400"/>
            </a:lvl3pPr>
            <a:lvl4pPr marL="1153555" indent="-228594">
              <a:spcBef>
                <a:spcPts val="0"/>
              </a:spcBef>
              <a:defRPr sz="2400"/>
            </a:lvl4pPr>
            <a:lvl5pPr marL="1445648" indent="-228594">
              <a:spcBef>
                <a:spcPts val="0"/>
              </a:spcBef>
              <a:defRPr sz="2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-2501970" y="0"/>
            <a:ext cx="2065241" cy="419685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867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304792" indent="-304792">
              <a:buFont typeface="+mj-lt"/>
              <a:buAutoNum type="arabicPeriod"/>
            </a:pPr>
            <a:r>
              <a:rPr lang="en-US" sz="1867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304792" indent="-304792">
              <a:buFont typeface="+mj-lt"/>
              <a:buAutoNum type="arabicPeriod"/>
            </a:pPr>
            <a:r>
              <a:rPr lang="en-US" sz="1867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7025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*THREE IMAGES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FABCAD-36FF-4D23-890E-0DC478ED92B6}" type="slidenum">
              <a:rPr lang="en-US" smtClean="0"/>
              <a:t>‹#›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4060412" y="1934727"/>
            <a:ext cx="7753216" cy="1303379"/>
          </a:xfrm>
        </p:spPr>
        <p:txBody>
          <a:bodyPr tIns="0"/>
          <a:lstStyle>
            <a:lvl1pPr>
              <a:spcBef>
                <a:spcPts val="800"/>
              </a:spcBef>
              <a:defRPr sz="2400"/>
            </a:lvl1pPr>
            <a:lvl2pPr marL="609585" indent="-230712">
              <a:spcBef>
                <a:spcPts val="0"/>
              </a:spcBef>
              <a:defRPr sz="2400"/>
            </a:lvl2pPr>
            <a:lvl3pPr marL="836063" indent="-171446">
              <a:spcBef>
                <a:spcPts val="0"/>
              </a:spcBef>
              <a:defRPr sz="2400"/>
            </a:lvl3pPr>
            <a:lvl4pPr marL="1153555" indent="-228594">
              <a:spcBef>
                <a:spcPts val="0"/>
              </a:spcBef>
              <a:defRPr sz="2133"/>
            </a:lvl4pPr>
            <a:lvl5pPr marL="1445648" indent="-228594">
              <a:spcBef>
                <a:spcPts val="0"/>
              </a:spcBef>
              <a:defRPr sz="2133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5" hasCustomPrompt="1"/>
          </p:nvPr>
        </p:nvSpPr>
        <p:spPr>
          <a:xfrm>
            <a:off x="652525" y="1923615"/>
            <a:ext cx="2698328" cy="1186811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2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649354" y="3493608"/>
            <a:ext cx="2704676" cy="1186811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THREE IMAGES – VERTICAL</a:t>
            </a:r>
            <a:br>
              <a:rPr lang="en-US" dirty="0"/>
            </a:br>
            <a:r>
              <a:rPr lang="en-US" dirty="0"/>
              <a:t>Headline in </a:t>
            </a:r>
            <a:r>
              <a:rPr lang="en-US" dirty="0" err="1"/>
              <a:t>arial</a:t>
            </a:r>
            <a:r>
              <a:rPr lang="en-US" dirty="0"/>
              <a:t> and all caps</a:t>
            </a:r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09602" y="1371949"/>
            <a:ext cx="11163868" cy="499715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667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8"/>
          </p:nvPr>
        </p:nvSpPr>
        <p:spPr>
          <a:xfrm>
            <a:off x="4060412" y="3507968"/>
            <a:ext cx="7753216" cy="1303379"/>
          </a:xfrm>
        </p:spPr>
        <p:txBody>
          <a:bodyPr tIns="0"/>
          <a:lstStyle>
            <a:lvl1pPr>
              <a:spcBef>
                <a:spcPts val="800"/>
              </a:spcBef>
              <a:defRPr sz="2400"/>
            </a:lvl1pPr>
            <a:lvl2pPr marL="609585" indent="-230712">
              <a:spcBef>
                <a:spcPts val="0"/>
              </a:spcBef>
              <a:defRPr sz="2400"/>
            </a:lvl2pPr>
            <a:lvl3pPr marL="836063" indent="-171446">
              <a:spcBef>
                <a:spcPts val="0"/>
              </a:spcBef>
              <a:defRPr sz="2400"/>
            </a:lvl3pPr>
            <a:lvl4pPr marL="1153555" indent="-228594">
              <a:spcBef>
                <a:spcPts val="0"/>
              </a:spcBef>
              <a:defRPr sz="2133"/>
            </a:lvl4pPr>
            <a:lvl5pPr marL="1445648" indent="-228594">
              <a:spcBef>
                <a:spcPts val="0"/>
              </a:spcBef>
              <a:defRPr sz="2133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Picture Placeholder 4"/>
          <p:cNvSpPr>
            <a:spLocks noGrp="1"/>
          </p:cNvSpPr>
          <p:nvPr>
            <p:ph type="pic" sz="quarter" idx="19" hasCustomPrompt="1"/>
          </p:nvPr>
        </p:nvSpPr>
        <p:spPr>
          <a:xfrm>
            <a:off x="649353" y="5076181"/>
            <a:ext cx="2704676" cy="1186811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20"/>
          </p:nvPr>
        </p:nvSpPr>
        <p:spPr>
          <a:xfrm>
            <a:off x="4060412" y="5059321"/>
            <a:ext cx="7753216" cy="1303379"/>
          </a:xfrm>
        </p:spPr>
        <p:txBody>
          <a:bodyPr tIns="0"/>
          <a:lstStyle>
            <a:lvl1pPr>
              <a:spcBef>
                <a:spcPts val="800"/>
              </a:spcBef>
              <a:defRPr sz="2400"/>
            </a:lvl1pPr>
            <a:lvl2pPr marL="609585" indent="-230712">
              <a:spcBef>
                <a:spcPts val="0"/>
              </a:spcBef>
              <a:defRPr sz="2400"/>
            </a:lvl2pPr>
            <a:lvl3pPr marL="836063" indent="-171446">
              <a:spcBef>
                <a:spcPts val="0"/>
              </a:spcBef>
              <a:defRPr sz="2400"/>
            </a:lvl3pPr>
            <a:lvl4pPr marL="1153555" indent="-228594">
              <a:spcBef>
                <a:spcPts val="0"/>
              </a:spcBef>
              <a:defRPr sz="2133"/>
            </a:lvl4pPr>
            <a:lvl5pPr marL="1445648" indent="-228594">
              <a:spcBef>
                <a:spcPts val="0"/>
              </a:spcBef>
              <a:defRPr sz="2133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-2501970" y="0"/>
            <a:ext cx="2065241" cy="419685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867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304792" indent="-304792">
              <a:buFont typeface="+mj-lt"/>
              <a:buAutoNum type="arabicPeriod"/>
            </a:pPr>
            <a:r>
              <a:rPr lang="en-US" sz="1867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304792" indent="-304792">
              <a:buFont typeface="+mj-lt"/>
              <a:buAutoNum type="arabicPeriod"/>
            </a:pPr>
            <a:r>
              <a:rPr lang="en-US" sz="1867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0147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*TWO IMAGES - top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FABCAD-36FF-4D23-890E-0DC478ED92B6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09602" y="1359249"/>
            <a:ext cx="11163868" cy="499715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667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651643" y="4188849"/>
            <a:ext cx="5486400" cy="2129163"/>
          </a:xfrm>
        </p:spPr>
        <p:txBody>
          <a:bodyPr tIns="91440"/>
          <a:lstStyle>
            <a:lvl1pPr>
              <a:spcBef>
                <a:spcPts val="800"/>
              </a:spcBef>
              <a:defRPr sz="2400"/>
            </a:lvl1pPr>
            <a:lvl2pPr marL="609585" indent="-230712">
              <a:spcBef>
                <a:spcPts val="0"/>
              </a:spcBef>
              <a:defRPr sz="2400"/>
            </a:lvl2pPr>
            <a:lvl3pPr marL="836063" indent="-171446">
              <a:spcBef>
                <a:spcPts val="0"/>
              </a:spcBef>
              <a:defRPr sz="2400"/>
            </a:lvl3pPr>
            <a:lvl4pPr marL="1153555" indent="-228594">
              <a:spcBef>
                <a:spcPts val="0"/>
              </a:spcBef>
              <a:defRPr sz="2400"/>
            </a:lvl4pPr>
            <a:lvl5pPr marL="1445648" indent="-228594">
              <a:spcBef>
                <a:spcPts val="0"/>
              </a:spcBef>
              <a:defRPr sz="2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288289" y="4188849"/>
            <a:ext cx="5463447" cy="2129163"/>
          </a:xfrm>
        </p:spPr>
        <p:txBody>
          <a:bodyPr tIns="91440"/>
          <a:lstStyle>
            <a:lvl1pPr>
              <a:spcBef>
                <a:spcPts val="800"/>
              </a:spcBef>
              <a:defRPr sz="2400"/>
            </a:lvl1pPr>
            <a:lvl2pPr marL="609585" indent="-230712">
              <a:spcBef>
                <a:spcPts val="0"/>
              </a:spcBef>
              <a:defRPr sz="2400"/>
            </a:lvl2pPr>
            <a:lvl3pPr marL="836063" indent="-171446">
              <a:spcBef>
                <a:spcPts val="0"/>
              </a:spcBef>
              <a:defRPr sz="2400"/>
            </a:lvl3pPr>
            <a:lvl4pPr marL="1153555" indent="-228594">
              <a:spcBef>
                <a:spcPts val="0"/>
              </a:spcBef>
              <a:defRPr sz="2400"/>
            </a:lvl4pPr>
            <a:lvl5pPr marL="1445648" indent="-228594">
              <a:spcBef>
                <a:spcPts val="0"/>
              </a:spcBef>
              <a:defRPr sz="2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Picture Placeholder 4"/>
          <p:cNvSpPr>
            <a:spLocks noGrp="1"/>
          </p:cNvSpPr>
          <p:nvPr>
            <p:ph type="pic" sz="quarter" idx="15" hasCustomPrompt="1"/>
          </p:nvPr>
        </p:nvSpPr>
        <p:spPr>
          <a:xfrm>
            <a:off x="660905" y="1890495"/>
            <a:ext cx="5364480" cy="2286000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2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6278733" y="1890495"/>
            <a:ext cx="5364480" cy="2286000"/>
          </a:xfrm>
          <a:solidFill>
            <a:schemeClr val="bg1">
              <a:lumMod val="75000"/>
            </a:schemeClr>
          </a:solidFill>
        </p:spPr>
        <p:txBody>
          <a:bodyPr tIns="36576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TWO IMAGES – top HORIZONTAL</a:t>
            </a:r>
            <a:br>
              <a:rPr lang="en-US" dirty="0"/>
            </a:br>
            <a:r>
              <a:rPr lang="en-US" dirty="0"/>
              <a:t>Headline in </a:t>
            </a:r>
            <a:r>
              <a:rPr lang="en-US" dirty="0" err="1"/>
              <a:t>arial</a:t>
            </a:r>
            <a:r>
              <a:rPr lang="en-US" dirty="0"/>
              <a:t> and all caps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-2501970" y="0"/>
            <a:ext cx="2065241" cy="419685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867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304792" indent="-304792">
              <a:buFont typeface="+mj-lt"/>
              <a:buAutoNum type="arabicPeriod"/>
            </a:pPr>
            <a:r>
              <a:rPr lang="en-US" sz="1867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304792" indent="-304792">
              <a:buFont typeface="+mj-lt"/>
              <a:buAutoNum type="arabicPeriod"/>
            </a:pPr>
            <a:r>
              <a:rPr lang="en-US" sz="1867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0459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*TWO IMAGES - Bottom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CFABCAD-36FF-4D23-890E-0DC478ED92B6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 Placeholder 5"/>
          <p:cNvSpPr>
            <a:spLocks noGrp="1"/>
          </p:cNvSpPr>
          <p:nvPr>
            <p:ph type="body" sz="quarter" idx="12" hasCustomPrompt="1"/>
          </p:nvPr>
        </p:nvSpPr>
        <p:spPr>
          <a:xfrm>
            <a:off x="609602" y="1355853"/>
            <a:ext cx="11163868" cy="499715"/>
          </a:xfrm>
        </p:spPr>
        <p:txBody>
          <a:bodyPr bIns="0">
            <a:no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667" b="1">
                <a:solidFill>
                  <a:srgbClr val="0065A2"/>
                </a:solidFill>
              </a:defRPr>
            </a:lvl1pPr>
          </a:lstStyle>
          <a:p>
            <a:r>
              <a:rPr lang="en-US" dirty="0"/>
              <a:t>Slide subtitle optional -  delete as needed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>
          <a:xfrm>
            <a:off x="609600" y="1877797"/>
            <a:ext cx="5486400" cy="1717079"/>
          </a:xfrm>
        </p:spPr>
        <p:txBody>
          <a:bodyPr/>
          <a:lstStyle>
            <a:lvl1pPr>
              <a:spcBef>
                <a:spcPts val="800"/>
              </a:spcBef>
              <a:defRPr sz="2400"/>
            </a:lvl1pPr>
            <a:lvl2pPr marL="609585" indent="-230712">
              <a:spcBef>
                <a:spcPts val="0"/>
              </a:spcBef>
              <a:defRPr sz="2400"/>
            </a:lvl2pPr>
            <a:lvl3pPr marL="836063" indent="-171446">
              <a:spcBef>
                <a:spcPts val="0"/>
              </a:spcBef>
              <a:defRPr sz="2400"/>
            </a:lvl3pPr>
            <a:lvl4pPr marL="1153555" indent="-228594">
              <a:spcBef>
                <a:spcPts val="0"/>
              </a:spcBef>
              <a:defRPr sz="2400"/>
            </a:lvl4pPr>
            <a:lvl5pPr marL="1445648" indent="-228594">
              <a:spcBef>
                <a:spcPts val="0"/>
              </a:spcBef>
              <a:defRPr sz="2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288287" y="1877797"/>
            <a:ext cx="5486400" cy="1717079"/>
          </a:xfrm>
        </p:spPr>
        <p:txBody>
          <a:bodyPr/>
          <a:lstStyle>
            <a:lvl1pPr>
              <a:spcBef>
                <a:spcPts val="800"/>
              </a:spcBef>
              <a:defRPr sz="2400"/>
            </a:lvl1pPr>
            <a:lvl2pPr marL="609585" indent="-230712">
              <a:spcBef>
                <a:spcPts val="0"/>
              </a:spcBef>
              <a:defRPr sz="2400"/>
            </a:lvl2pPr>
            <a:lvl3pPr marL="836063" indent="-171446">
              <a:spcBef>
                <a:spcPts val="0"/>
              </a:spcBef>
              <a:defRPr sz="2400"/>
            </a:lvl3pPr>
            <a:lvl4pPr marL="1153555" indent="-228594">
              <a:spcBef>
                <a:spcPts val="0"/>
              </a:spcBef>
              <a:defRPr sz="2400"/>
            </a:lvl4pPr>
            <a:lvl5pPr marL="1445648" indent="-228594">
              <a:spcBef>
                <a:spcPts val="0"/>
              </a:spcBef>
              <a:defRPr sz="24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15" hasCustomPrompt="1"/>
          </p:nvPr>
        </p:nvSpPr>
        <p:spPr>
          <a:xfrm>
            <a:off x="618861" y="3615115"/>
            <a:ext cx="5364480" cy="2286000"/>
          </a:xfrm>
          <a:solidFill>
            <a:schemeClr val="bg1">
              <a:lumMod val="75000"/>
            </a:schemeClr>
          </a:solidFill>
        </p:spPr>
        <p:txBody>
          <a:bodyPr tIns="27432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1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6307819" y="3615115"/>
            <a:ext cx="5364480" cy="2286000"/>
          </a:xfrm>
          <a:solidFill>
            <a:schemeClr val="bg1">
              <a:lumMod val="75000"/>
            </a:schemeClr>
          </a:solidFill>
        </p:spPr>
        <p:txBody>
          <a:bodyPr tIns="274320"/>
          <a:lstStyle>
            <a:lvl1pPr marL="0" indent="0" algn="ctr">
              <a:buNone/>
              <a:defRPr baseline="0"/>
            </a:lvl1pPr>
          </a:lstStyle>
          <a:p>
            <a:r>
              <a:rPr lang="en-US" dirty="0"/>
              <a:t>Click icon to insert an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TWO IMAGES – bottom HORIZONTAL</a:t>
            </a:r>
            <a:br>
              <a:rPr lang="en-US" dirty="0"/>
            </a:br>
            <a:r>
              <a:rPr lang="en-US" dirty="0"/>
              <a:t>WITH CAPTIONS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-2501970" y="0"/>
            <a:ext cx="2065241" cy="4196855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867" b="1" dirty="0">
                <a:solidFill>
                  <a:schemeClr val="bg1"/>
                </a:solidFill>
              </a:rPr>
              <a:t>Instructions on replacing a current image:</a:t>
            </a:r>
          </a:p>
          <a:p>
            <a:pPr marL="304792" indent="-304792">
              <a:buFont typeface="+mj-lt"/>
              <a:buAutoNum type="arabicPeriod"/>
            </a:pPr>
            <a:r>
              <a:rPr lang="en-US" sz="1867" dirty="0">
                <a:solidFill>
                  <a:schemeClr val="bg1"/>
                </a:solidFill>
              </a:rPr>
              <a:t>Select and delete image and click the icon to insert a different image</a:t>
            </a:r>
          </a:p>
          <a:p>
            <a:pPr marL="304792" indent="-304792">
              <a:buFont typeface="+mj-lt"/>
              <a:buAutoNum type="arabicPeriod"/>
            </a:pPr>
            <a:r>
              <a:rPr lang="en-US" sz="1867" dirty="0">
                <a:solidFill>
                  <a:schemeClr val="bg1"/>
                </a:solidFill>
              </a:rPr>
              <a:t>Use the crop tool to position the image within the shape.  </a:t>
            </a:r>
          </a:p>
          <a:p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7"/>
          </p:nvPr>
        </p:nvSpPr>
        <p:spPr>
          <a:xfrm>
            <a:off x="635022" y="5912892"/>
            <a:ext cx="5327631" cy="478760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Text Placeholder 7"/>
          <p:cNvSpPr>
            <a:spLocks noGrp="1"/>
          </p:cNvSpPr>
          <p:nvPr>
            <p:ph type="body" sz="quarter" idx="18"/>
          </p:nvPr>
        </p:nvSpPr>
        <p:spPr>
          <a:xfrm>
            <a:off x="6333721" y="5925592"/>
            <a:ext cx="5327631" cy="478760"/>
          </a:xfrm>
        </p:spPr>
        <p:txBody>
          <a:bodyPr/>
          <a:lstStyle>
            <a:lvl1pPr marL="0" indent="0">
              <a:buNone/>
              <a:defRPr sz="1600"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73699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C:\Users\amiesen\Desktop\anlrgbpptlogo.png"/>
          <p:cNvPicPr>
            <a:picLocks noChangeAspect="1" noChangeArrowheads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5320" y="6399990"/>
            <a:ext cx="1034357" cy="37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2" y="477838"/>
            <a:ext cx="11163868" cy="828948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en-US" dirty="0"/>
              <a:t>Headline in all caps </a:t>
            </a:r>
            <a:r>
              <a:rPr lang="en-US" dirty="0" err="1"/>
              <a:t>28pt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preferred as one or two lines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2" y="1858435"/>
            <a:ext cx="11163868" cy="4422775"/>
          </a:xfrm>
          <a:prstGeom prst="rect">
            <a:avLst/>
          </a:prstGeom>
        </p:spPr>
        <p:txBody>
          <a:bodyPr vert="horz" lIns="0" tIns="0" rIns="0" bIns="45720" rtlCol="0">
            <a:noAutofit/>
          </a:bodyPr>
          <a:lstStyle/>
          <a:p>
            <a:pPr lvl="0"/>
            <a:r>
              <a:rPr lang="en-US" dirty="0"/>
              <a:t>Click to add 1st-level bullet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791200" y="6473709"/>
            <a:ext cx="609600" cy="182880"/>
          </a:xfrm>
          <a:prstGeom prst="rect">
            <a:avLst/>
          </a:prstGeom>
        </p:spPr>
        <p:txBody>
          <a:bodyPr vert="horz" lIns="0" tIns="45720" rIns="0" bIns="0" rtlCol="0" anchor="b"/>
          <a:lstStyle>
            <a:lvl1pPr algn="ctr">
              <a:defRPr sz="1333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ECFABCAD-36FF-4D23-890E-0DC478ED92B6}" type="slidenum">
              <a:rPr lang="en-US" smtClean="0"/>
              <a:t>‹#›</a:t>
            </a:fld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0" y="-3"/>
            <a:ext cx="304800" cy="68580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121920" tIns="60960" rIns="121920" bIns="0" numCol="1" anchor="b" anchorCtr="0" compatLnSpc="1">
            <a:prstTxWarp prst="textNoShape">
              <a:avLst/>
            </a:prstTxWarp>
          </a:bodyPr>
          <a:lstStyle/>
          <a:p>
            <a:pPr lvl="0"/>
            <a:endParaRPr lang="en-US" sz="133">
              <a:solidFill>
                <a:schemeClr val="accent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2" y="6436112"/>
            <a:ext cx="1891671" cy="240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6796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xStyles>
    <p:titleStyle>
      <a:lvl1pPr algn="l" defTabSz="609585" rtl="0" eaLnBrk="1" latinLnBrk="0" hangingPunct="1">
        <a:lnSpc>
          <a:spcPct val="95000"/>
        </a:lnSpc>
        <a:spcBef>
          <a:spcPct val="0"/>
        </a:spcBef>
        <a:buNone/>
        <a:defRPr sz="3733" b="1" i="0" kern="1200" cap="all" baseline="0">
          <a:solidFill>
            <a:schemeClr val="tx1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230712" indent="-230712" algn="l" defTabSz="609585" rtl="0" eaLnBrk="1" latinLnBrk="0" hangingPunct="1">
        <a:spcBef>
          <a:spcPts val="800"/>
        </a:spcBef>
        <a:spcAft>
          <a:spcPts val="0"/>
        </a:spcAft>
        <a:buFont typeface="Wingdings" pitchFamily="2" charset="2"/>
        <a:buChar char="§"/>
        <a:defRPr sz="2400" kern="1200" baseline="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1pPr>
      <a:lvl2pPr marL="694249" indent="-315376" algn="l" defTabSz="609585" rtl="0" eaLnBrk="1" latinLnBrk="0" hangingPunct="1">
        <a:spcBef>
          <a:spcPts val="0"/>
        </a:spcBef>
        <a:spcAft>
          <a:spcPts val="0"/>
        </a:spcAft>
        <a:buFont typeface="Arial"/>
        <a:buChar char="–"/>
        <a:defRPr sz="24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2pPr>
      <a:lvl3pPr marL="1071007" indent="-249760" algn="l" defTabSz="609585" rtl="0" eaLnBrk="1" latinLnBrk="0" hangingPunct="1">
        <a:spcBef>
          <a:spcPts val="0"/>
        </a:spcBef>
        <a:spcAft>
          <a:spcPts val="0"/>
        </a:spcAft>
        <a:buFont typeface="Arial"/>
        <a:buChar char="•"/>
        <a:defRPr sz="24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3pPr>
      <a:lvl4pPr marL="1449881" indent="-228594" algn="l" defTabSz="609585" rtl="0" eaLnBrk="1" latinLnBrk="0" hangingPunct="1">
        <a:spcBef>
          <a:spcPts val="0"/>
        </a:spcBef>
        <a:spcAft>
          <a:spcPts val="0"/>
        </a:spcAft>
        <a:buFont typeface="Arial"/>
        <a:buChar char="–"/>
        <a:defRPr sz="24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4pPr>
      <a:lvl5pPr marL="1828754" indent="-228594" algn="l" defTabSz="609585" rtl="0" eaLnBrk="1" latinLnBrk="0" hangingPunct="1">
        <a:spcBef>
          <a:spcPts val="0"/>
        </a:spcBef>
        <a:spcAft>
          <a:spcPts val="0"/>
        </a:spcAft>
        <a:buFont typeface="Arial"/>
        <a:buChar char="»"/>
        <a:defRPr sz="2400" kern="1200">
          <a:solidFill>
            <a:schemeClr val="tx1">
              <a:lumMod val="50000"/>
            </a:schemeClr>
          </a:solidFill>
          <a:latin typeface="+mn-lt"/>
          <a:ea typeface="+mn-ea"/>
          <a:cs typeface="+mn-cs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16.jpeg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17.emf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epsg.io/2248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ogle.com/maps/d/u/0/edit?mid=1v6F3lLqyTdigKkP04ogTr_p4uA5iKYY&amp;usp=sharing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26"/>
          <p:cNvSpPr>
            <a:spLocks noGrp="1"/>
          </p:cNvSpPr>
          <p:nvPr>
            <p:ph type="title"/>
          </p:nvPr>
        </p:nvSpPr>
        <p:spPr>
          <a:xfrm>
            <a:off x="2" y="1689100"/>
            <a:ext cx="7915735" cy="2706624"/>
          </a:xfrm>
        </p:spPr>
        <p:txBody>
          <a:bodyPr>
            <a:normAutofit/>
          </a:bodyPr>
          <a:lstStyle/>
          <a:p>
            <a:r>
              <a:rPr lang="en-US" sz="3200" dirty="0"/>
              <a:t>Exelon Project update</a:t>
            </a:r>
            <a:br>
              <a:rPr lang="en-US" sz="3200" dirty="0"/>
            </a:br>
            <a:endParaRPr lang="en-US" sz="3200" dirty="0"/>
          </a:p>
        </p:txBody>
      </p:sp>
      <p:sp>
        <p:nvSpPr>
          <p:cNvPr id="28" name="Text Placeholder 2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sz="quarter" idx="17"/>
          </p:nvPr>
        </p:nvSpPr>
        <p:spPr>
          <a:xfrm>
            <a:off x="626535" y="4582947"/>
            <a:ext cx="8898465" cy="393700"/>
          </a:xfrm>
        </p:spPr>
        <p:txBody>
          <a:bodyPr>
            <a:normAutofit fontScale="92500"/>
          </a:bodyPr>
          <a:lstStyle/>
          <a:p>
            <a:r>
              <a:rPr lang="en-US" dirty="0"/>
              <a:t>Lusha Wang, Tianqi </a:t>
            </a:r>
            <a:r>
              <a:rPr lang="en-US" dirty="0" err="1"/>
              <a:t>hong</a:t>
            </a:r>
            <a:r>
              <a:rPr lang="en-US" dirty="0"/>
              <a:t>, </a:t>
            </a:r>
            <a:r>
              <a:rPr lang="en-US" dirty="0" err="1"/>
              <a:t>zhi</a:t>
            </a:r>
            <a:r>
              <a:rPr lang="en-US" dirty="0"/>
              <a:t> </a:t>
            </a:r>
            <a:r>
              <a:rPr lang="en-US" dirty="0" err="1"/>
              <a:t>zhou</a:t>
            </a:r>
            <a:r>
              <a:rPr lang="en-US" dirty="0"/>
              <a:t>, </a:t>
            </a:r>
            <a:r>
              <a:rPr lang="pl-PL" dirty="0"/>
              <a:t>Balasubramaniam, Karthikeyan</a:t>
            </a:r>
            <a:endParaRPr lang="en-US" dirty="0"/>
          </a:p>
        </p:txBody>
      </p:sp>
      <p:sp>
        <p:nvSpPr>
          <p:cNvPr id="31" name="Text Placeholder 30"/>
          <p:cNvSpPr>
            <a:spLocks noGrp="1"/>
          </p:cNvSpPr>
          <p:nvPr>
            <p:ph type="body" sz="quarter" idx="18"/>
          </p:nvPr>
        </p:nvSpPr>
        <p:spPr>
          <a:xfrm>
            <a:off x="626535" y="5163870"/>
            <a:ext cx="3590495" cy="710914"/>
          </a:xfrm>
        </p:spPr>
        <p:txBody>
          <a:bodyPr/>
          <a:lstStyle/>
          <a:p>
            <a:r>
              <a:rPr lang="en-US" dirty="0"/>
              <a:t>Argonne National Laboratory</a:t>
            </a:r>
          </a:p>
        </p:txBody>
      </p:sp>
      <p:sp>
        <p:nvSpPr>
          <p:cNvPr id="32" name="Text Placeholder 31"/>
          <p:cNvSpPr>
            <a:spLocks noGrp="1"/>
          </p:cNvSpPr>
          <p:nvPr>
            <p:ph type="body" sz="quarter" idx="19"/>
          </p:nvPr>
        </p:nvSpPr>
        <p:spPr>
          <a:xfrm>
            <a:off x="10574867" y="6200159"/>
            <a:ext cx="2410291" cy="515411"/>
          </a:xfrm>
        </p:spPr>
        <p:txBody>
          <a:bodyPr/>
          <a:lstStyle/>
          <a:p>
            <a:r>
              <a:rPr lang="en-US"/>
              <a:t>Sept </a:t>
            </a:r>
            <a:r>
              <a:rPr lang="en-US" dirty="0"/>
              <a:t>6</a:t>
            </a:r>
            <a:r>
              <a:rPr lang="en-US"/>
              <a:t>, </a:t>
            </a:r>
            <a:r>
              <a:rPr lang="en-US" dirty="0"/>
              <a:t>2022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467F53CA-DED9-4E83-B89D-77207B8EF4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5737" y="1689100"/>
            <a:ext cx="4276263" cy="2706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695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6465" y="-248805"/>
            <a:ext cx="11163868" cy="828948"/>
          </a:xfrm>
        </p:spPr>
        <p:txBody>
          <a:bodyPr/>
          <a:lstStyle/>
          <a:p>
            <a:r>
              <a:rPr lang="en-US" dirty="0"/>
              <a:t>Grid impact analysis update</a:t>
            </a:r>
            <a:endParaRPr lang="en-US" dirty="0">
              <a:highlight>
                <a:srgbClr val="00FF00"/>
              </a:highligh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6465" y="688903"/>
            <a:ext cx="10640871" cy="5001935"/>
          </a:xfrm>
        </p:spPr>
        <p:txBody>
          <a:bodyPr/>
          <a:lstStyle/>
          <a:p>
            <a:pPr>
              <a:lnSpc>
                <a:spcPts val="3400"/>
              </a:lnSpc>
            </a:pPr>
            <a:r>
              <a:rPr lang="en-US" dirty="0"/>
              <a:t>Done:</a:t>
            </a:r>
          </a:p>
          <a:p>
            <a:pPr lvl="1">
              <a:lnSpc>
                <a:spcPts val="3400"/>
              </a:lnSpc>
            </a:pPr>
            <a:r>
              <a:rPr lang="en-US" dirty="0"/>
              <a:t>O</a:t>
            </a:r>
            <a:r>
              <a:rPr lang="en-US" altLang="zh-CN" dirty="0"/>
              <a:t>btained Exelon GIS data for</a:t>
            </a:r>
            <a:r>
              <a:rPr lang="en-US" dirty="0"/>
              <a:t>: Maryland, Delaware, New Jersey</a:t>
            </a:r>
          </a:p>
          <a:p>
            <a:pPr lvl="1">
              <a:lnSpc>
                <a:spcPts val="3400"/>
              </a:lnSpc>
            </a:pPr>
            <a:endParaRPr lang="en-US" altLang="zh-CN" dirty="0"/>
          </a:p>
          <a:p>
            <a:pPr lvl="1">
              <a:lnSpc>
                <a:spcPts val="3400"/>
              </a:lnSpc>
            </a:pPr>
            <a:endParaRPr lang="en-US" dirty="0"/>
          </a:p>
          <a:p>
            <a:pPr lvl="1">
              <a:lnSpc>
                <a:spcPts val="3400"/>
              </a:lnSpc>
            </a:pPr>
            <a:endParaRPr lang="en-US" dirty="0"/>
          </a:p>
          <a:p>
            <a:pPr lvl="1">
              <a:lnSpc>
                <a:spcPts val="3400"/>
              </a:lnSpc>
            </a:pPr>
            <a:endParaRPr lang="en-US" dirty="0"/>
          </a:p>
          <a:p>
            <a:pPr lvl="1">
              <a:lnSpc>
                <a:spcPts val="3400"/>
              </a:lnSpc>
            </a:pPr>
            <a:endParaRPr lang="en-US" dirty="0"/>
          </a:p>
          <a:p>
            <a:pPr lvl="1">
              <a:lnSpc>
                <a:spcPts val="3400"/>
              </a:lnSpc>
            </a:pPr>
            <a:endParaRPr lang="en-US" dirty="0"/>
          </a:p>
          <a:p>
            <a:pPr lvl="1">
              <a:lnSpc>
                <a:spcPts val="3400"/>
              </a:lnSpc>
            </a:pPr>
            <a:endParaRPr lang="en-US" dirty="0"/>
          </a:p>
          <a:p>
            <a:pPr lvl="1">
              <a:lnSpc>
                <a:spcPts val="3400"/>
              </a:lnSpc>
            </a:pPr>
            <a:endParaRPr lang="en-US" dirty="0"/>
          </a:p>
          <a:p>
            <a:pPr marL="378873" lvl="1" indent="0">
              <a:lnSpc>
                <a:spcPts val="3400"/>
              </a:lnSpc>
              <a:buNone/>
            </a:pPr>
            <a:endParaRPr lang="en-US" dirty="0"/>
          </a:p>
          <a:p>
            <a:pPr marL="378873" lvl="1" indent="0">
              <a:lnSpc>
                <a:spcPts val="3400"/>
              </a:lnSpc>
              <a:buNone/>
            </a:pPr>
            <a:endParaRPr lang="en-US" dirty="0"/>
          </a:p>
          <a:p>
            <a:pPr marL="0" indent="0">
              <a:lnSpc>
                <a:spcPts val="3400"/>
              </a:lnSpc>
              <a:buNone/>
            </a:pPr>
            <a:endParaRPr lang="en-US" dirty="0"/>
          </a:p>
          <a:p>
            <a:pPr marL="1221287" lvl="3" indent="0">
              <a:lnSpc>
                <a:spcPts val="3400"/>
              </a:lnSpc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31D974-794E-D672-8B2F-3F2483E999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213" y="1523566"/>
            <a:ext cx="5006898" cy="44662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6DE403D-5D1C-2399-93ED-597E44DCAF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2108" y="1523566"/>
            <a:ext cx="5388225" cy="4466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328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6465" y="0"/>
            <a:ext cx="11163868" cy="828948"/>
          </a:xfrm>
        </p:spPr>
        <p:txBody>
          <a:bodyPr/>
          <a:lstStyle/>
          <a:p>
            <a:r>
              <a:rPr lang="en-US" dirty="0"/>
              <a:t>Grid impact analysis update</a:t>
            </a:r>
            <a:endParaRPr lang="en-US" dirty="0">
              <a:highlight>
                <a:srgbClr val="00FF00"/>
              </a:highligh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6465" y="1127053"/>
            <a:ext cx="10640871" cy="5001935"/>
          </a:xfrm>
        </p:spPr>
        <p:txBody>
          <a:bodyPr/>
          <a:lstStyle/>
          <a:p>
            <a:pPr>
              <a:lnSpc>
                <a:spcPts val="3400"/>
              </a:lnSpc>
            </a:pPr>
            <a:r>
              <a:rPr lang="en-US" dirty="0"/>
              <a:t>Done:</a:t>
            </a:r>
          </a:p>
          <a:p>
            <a:pPr lvl="1">
              <a:lnSpc>
                <a:spcPts val="3400"/>
              </a:lnSpc>
            </a:pPr>
            <a:r>
              <a:rPr lang="en-US" dirty="0"/>
              <a:t>Available Information:</a:t>
            </a:r>
          </a:p>
          <a:p>
            <a:pPr lvl="2">
              <a:lnSpc>
                <a:spcPts val="3400"/>
              </a:lnSpc>
            </a:pPr>
            <a:r>
              <a:rPr lang="en-US" dirty="0"/>
              <a:t>Secondary transformer location</a:t>
            </a:r>
          </a:p>
          <a:p>
            <a:pPr lvl="2">
              <a:lnSpc>
                <a:spcPts val="3400"/>
              </a:lnSpc>
            </a:pPr>
            <a:r>
              <a:rPr lang="en-US" dirty="0"/>
              <a:t>Overhead line connection</a:t>
            </a:r>
          </a:p>
          <a:p>
            <a:pPr lvl="2">
              <a:lnSpc>
                <a:spcPts val="3400"/>
              </a:lnSpc>
            </a:pPr>
            <a:r>
              <a:rPr lang="en-US" dirty="0"/>
              <a:t>Underground cable connection</a:t>
            </a:r>
          </a:p>
          <a:p>
            <a:pPr lvl="2">
              <a:lnSpc>
                <a:spcPts val="3400"/>
              </a:lnSpc>
            </a:pPr>
            <a:r>
              <a:rPr lang="en-US" dirty="0"/>
              <a:t>Capacitor bank location</a:t>
            </a:r>
          </a:p>
          <a:p>
            <a:pPr lvl="2">
              <a:lnSpc>
                <a:spcPts val="3400"/>
              </a:lnSpc>
            </a:pPr>
            <a:r>
              <a:rPr lang="en-US" dirty="0"/>
              <a:t>Regulator location</a:t>
            </a:r>
          </a:p>
          <a:p>
            <a:pPr lvl="2">
              <a:lnSpc>
                <a:spcPts val="3400"/>
              </a:lnSpc>
            </a:pPr>
            <a:r>
              <a:rPr lang="en-US" dirty="0"/>
              <a:t>Substation location</a:t>
            </a:r>
          </a:p>
          <a:p>
            <a:pPr lvl="1">
              <a:lnSpc>
                <a:spcPts val="3400"/>
              </a:lnSpc>
            </a:pPr>
            <a:r>
              <a:rPr lang="en-US" dirty="0"/>
              <a:t>Missing information:</a:t>
            </a:r>
          </a:p>
          <a:p>
            <a:pPr lvl="2">
              <a:lnSpc>
                <a:spcPts val="3400"/>
              </a:lnSpc>
            </a:pPr>
            <a:r>
              <a:rPr lang="en-US" dirty="0"/>
              <a:t>Substation connection</a:t>
            </a:r>
          </a:p>
          <a:p>
            <a:pPr lvl="2">
              <a:lnSpc>
                <a:spcPts val="3400"/>
              </a:lnSpc>
            </a:pPr>
            <a:r>
              <a:rPr lang="en-US" dirty="0"/>
              <a:t>Physical parameters (line parameter, load, voltage level, transformer size, device parameter)</a:t>
            </a:r>
          </a:p>
          <a:p>
            <a:pPr lvl="2">
              <a:lnSpc>
                <a:spcPts val="3400"/>
              </a:lnSpc>
            </a:pPr>
            <a:endParaRPr lang="en-US" dirty="0"/>
          </a:p>
          <a:p>
            <a:pPr lvl="1">
              <a:lnSpc>
                <a:spcPts val="3400"/>
              </a:lnSpc>
            </a:pPr>
            <a:endParaRPr lang="en-US" dirty="0"/>
          </a:p>
          <a:p>
            <a:pPr marL="0" indent="0">
              <a:lnSpc>
                <a:spcPts val="3400"/>
              </a:lnSpc>
              <a:buNone/>
            </a:pPr>
            <a:endParaRPr lang="en-US" dirty="0"/>
          </a:p>
          <a:p>
            <a:pPr marL="1221287" lvl="3" indent="0">
              <a:lnSpc>
                <a:spcPts val="3400"/>
              </a:lnSpc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E6BA443-650B-91F3-6EE5-5C71FC162E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5247" y="1223495"/>
            <a:ext cx="6140288" cy="4304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505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6465" y="-133350"/>
            <a:ext cx="11163868" cy="828948"/>
          </a:xfrm>
        </p:spPr>
        <p:txBody>
          <a:bodyPr/>
          <a:lstStyle/>
          <a:p>
            <a:r>
              <a:rPr lang="en-US" dirty="0"/>
              <a:t>Grid impact analysis update</a:t>
            </a:r>
            <a:endParaRPr lang="en-US" dirty="0">
              <a:highlight>
                <a:srgbClr val="00FF00"/>
              </a:highligh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6465" y="785157"/>
            <a:ext cx="6829710" cy="5001935"/>
          </a:xfrm>
        </p:spPr>
        <p:txBody>
          <a:bodyPr/>
          <a:lstStyle/>
          <a:p>
            <a:pPr>
              <a:lnSpc>
                <a:spcPts val="3400"/>
              </a:lnSpc>
            </a:pPr>
            <a:r>
              <a:rPr lang="en-US" dirty="0"/>
              <a:t>Exelon GIS data and ATEAM study area comparison</a:t>
            </a:r>
          </a:p>
          <a:p>
            <a:pPr lvl="1">
              <a:lnSpc>
                <a:spcPts val="3400"/>
              </a:lnSpc>
            </a:pPr>
            <a:r>
              <a:rPr lang="en-US" dirty="0"/>
              <a:t>Red area: ATEAM study area</a:t>
            </a:r>
          </a:p>
          <a:p>
            <a:pPr lvl="1">
              <a:lnSpc>
                <a:spcPts val="3400"/>
              </a:lnSpc>
            </a:pPr>
            <a:r>
              <a:rPr lang="en-US" dirty="0"/>
              <a:t>Green area: available Exelon GIS data</a:t>
            </a:r>
          </a:p>
          <a:p>
            <a:pPr lvl="1">
              <a:lnSpc>
                <a:spcPts val="3400"/>
              </a:lnSpc>
            </a:pPr>
            <a:r>
              <a:rPr lang="en-US" dirty="0"/>
              <a:t>We choose MD area as our target study area</a:t>
            </a:r>
          </a:p>
          <a:p>
            <a:pPr>
              <a:lnSpc>
                <a:spcPts val="3400"/>
              </a:lnSpc>
            </a:pPr>
            <a:r>
              <a:rPr lang="en-US" dirty="0"/>
              <a:t>Test feeder model </a:t>
            </a:r>
          </a:p>
          <a:p>
            <a:pPr lvl="1">
              <a:lnSpc>
                <a:spcPts val="3400"/>
              </a:lnSpc>
            </a:pPr>
            <a:r>
              <a:rPr lang="en-US" dirty="0"/>
              <a:t>Use available excel files from GIS data</a:t>
            </a:r>
          </a:p>
          <a:p>
            <a:pPr lvl="2">
              <a:lnSpc>
                <a:spcPts val="3400"/>
              </a:lnSpc>
            </a:pPr>
            <a:r>
              <a:rPr lang="en-US" dirty="0"/>
              <a:t>Check with Exelon engineer about data meaning</a:t>
            </a:r>
          </a:p>
          <a:p>
            <a:pPr lvl="2">
              <a:lnSpc>
                <a:spcPts val="3400"/>
              </a:lnSpc>
            </a:pPr>
            <a:r>
              <a:rPr lang="en-US" dirty="0"/>
              <a:t>Coding for selecting information from a specific feeder </a:t>
            </a:r>
          </a:p>
          <a:p>
            <a:pPr lvl="1">
              <a:lnSpc>
                <a:spcPts val="3400"/>
              </a:lnSpc>
            </a:pPr>
            <a:r>
              <a:rPr lang="en-US" dirty="0"/>
              <a:t>Use CYME model from Exelon </a:t>
            </a:r>
          </a:p>
          <a:p>
            <a:pPr lvl="2">
              <a:lnSpc>
                <a:spcPts val="3400"/>
              </a:lnSpc>
            </a:pPr>
            <a:r>
              <a:rPr lang="en-US" dirty="0"/>
              <a:t>Not sure whether they will provide it</a:t>
            </a:r>
          </a:p>
          <a:p>
            <a:pPr lvl="2">
              <a:lnSpc>
                <a:spcPts val="3400"/>
              </a:lnSpc>
            </a:pPr>
            <a:r>
              <a:rPr lang="en-US" dirty="0"/>
              <a:t>Once they provide it, we will work on translating CYME file to </a:t>
            </a:r>
            <a:r>
              <a:rPr lang="en-US" dirty="0" err="1"/>
              <a:t>OpenDSS</a:t>
            </a:r>
            <a:r>
              <a:rPr lang="en-US" dirty="0"/>
              <a:t> file</a:t>
            </a:r>
          </a:p>
          <a:p>
            <a:pPr marL="378873" lvl="1" indent="0">
              <a:lnSpc>
                <a:spcPts val="3400"/>
              </a:lnSpc>
              <a:buNone/>
            </a:pPr>
            <a:r>
              <a:rPr lang="en-US" dirty="0"/>
              <a:t>	</a:t>
            </a:r>
          </a:p>
          <a:p>
            <a:pPr marL="0" indent="0">
              <a:lnSpc>
                <a:spcPts val="3400"/>
              </a:lnSpc>
              <a:buNone/>
            </a:pPr>
            <a:endParaRPr lang="en-US" dirty="0"/>
          </a:p>
          <a:p>
            <a:pPr marL="1221287" lvl="3" indent="0">
              <a:lnSpc>
                <a:spcPts val="3400"/>
              </a:lnSpc>
              <a:buNone/>
            </a:pP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B9FF2EC-A7D9-9A9C-96A0-DF3892ECCA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4805" y="1232390"/>
            <a:ext cx="4987196" cy="2949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1232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6465" y="-133350"/>
            <a:ext cx="11163868" cy="828948"/>
          </a:xfrm>
        </p:spPr>
        <p:txBody>
          <a:bodyPr/>
          <a:lstStyle/>
          <a:p>
            <a:r>
              <a:rPr lang="en-US" dirty="0"/>
              <a:t>Grid impact analysis update</a:t>
            </a:r>
            <a:endParaRPr lang="en-US" dirty="0">
              <a:highlight>
                <a:srgbClr val="00FF00"/>
              </a:highligh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6465" y="813732"/>
            <a:ext cx="10220610" cy="5001935"/>
          </a:xfrm>
        </p:spPr>
        <p:txBody>
          <a:bodyPr/>
          <a:lstStyle/>
          <a:p>
            <a:pPr>
              <a:lnSpc>
                <a:spcPts val="3400"/>
              </a:lnSpc>
            </a:pPr>
            <a:r>
              <a:rPr lang="en-US" dirty="0"/>
              <a:t>Study level</a:t>
            </a:r>
          </a:p>
          <a:p>
            <a:pPr lvl="1">
              <a:lnSpc>
                <a:spcPts val="3400"/>
              </a:lnSpc>
            </a:pPr>
            <a:r>
              <a:rPr lang="en-US" dirty="0"/>
              <a:t>Feeder level analysis using Exelon data (check with Exelon)</a:t>
            </a:r>
          </a:p>
          <a:p>
            <a:pPr lvl="1">
              <a:lnSpc>
                <a:spcPts val="3400"/>
              </a:lnSpc>
            </a:pPr>
            <a:r>
              <a:rPr lang="en-US" dirty="0"/>
              <a:t>T&amp;D example with IEEE 8500 nodes system</a:t>
            </a:r>
          </a:p>
          <a:p>
            <a:pPr>
              <a:lnSpc>
                <a:spcPts val="3400"/>
              </a:lnSpc>
            </a:pPr>
            <a:r>
              <a:rPr lang="en-US" dirty="0"/>
              <a:t>Economic generic data preparation</a:t>
            </a:r>
          </a:p>
          <a:p>
            <a:pPr lvl="1">
              <a:lnSpc>
                <a:spcPts val="3400"/>
              </a:lnSpc>
            </a:pPr>
            <a:r>
              <a:rPr lang="en-US" dirty="0"/>
              <a:t>Substation expansion cost</a:t>
            </a:r>
          </a:p>
          <a:p>
            <a:pPr lvl="1">
              <a:lnSpc>
                <a:spcPts val="3400"/>
              </a:lnSpc>
            </a:pPr>
            <a:r>
              <a:rPr lang="en-US" dirty="0"/>
              <a:t>Charging station building cost (from</a:t>
            </a:r>
            <a:r>
              <a:rPr lang="zh-CN" altLang="en-US" dirty="0"/>
              <a:t> </a:t>
            </a:r>
            <a:r>
              <a:rPr lang="en-US" altLang="zh-CN" dirty="0"/>
              <a:t>Joann)</a:t>
            </a:r>
            <a:endParaRPr lang="en-US" dirty="0"/>
          </a:p>
          <a:p>
            <a:pPr lvl="1">
              <a:lnSpc>
                <a:spcPts val="3400"/>
              </a:lnSpc>
            </a:pPr>
            <a:r>
              <a:rPr lang="en-US" dirty="0"/>
              <a:t>Charger cost (from Joann)</a:t>
            </a:r>
          </a:p>
          <a:p>
            <a:pPr lvl="1">
              <a:lnSpc>
                <a:spcPts val="3400"/>
              </a:lnSpc>
            </a:pPr>
            <a:r>
              <a:rPr lang="en-US" dirty="0"/>
              <a:t>Line expansion cost</a:t>
            </a:r>
          </a:p>
          <a:p>
            <a:pPr lvl="1">
              <a:lnSpc>
                <a:spcPts val="3400"/>
              </a:lnSpc>
            </a:pPr>
            <a:r>
              <a:rPr lang="en-US" dirty="0"/>
              <a:t>Wholesale electricity price</a:t>
            </a:r>
          </a:p>
          <a:p>
            <a:pPr lvl="1">
              <a:lnSpc>
                <a:spcPts val="3400"/>
              </a:lnSpc>
            </a:pPr>
            <a:r>
              <a:rPr lang="en-US" dirty="0"/>
              <a:t>Utility electricity price (NREL database)</a:t>
            </a:r>
          </a:p>
          <a:p>
            <a:pPr>
              <a:lnSpc>
                <a:spcPts val="3400"/>
              </a:lnSpc>
            </a:pPr>
            <a:r>
              <a:rPr lang="en-US" dirty="0"/>
              <a:t>Study scenarios discussion</a:t>
            </a:r>
          </a:p>
          <a:p>
            <a:pPr lvl="1">
              <a:lnSpc>
                <a:spcPts val="3400"/>
              </a:lnSpc>
            </a:pPr>
            <a:r>
              <a:rPr lang="en-US" dirty="0"/>
              <a:t>Peak day</a:t>
            </a:r>
          </a:p>
          <a:p>
            <a:pPr marL="378873" lvl="1" indent="0">
              <a:lnSpc>
                <a:spcPts val="3400"/>
              </a:lnSpc>
              <a:buNone/>
            </a:pPr>
            <a:r>
              <a:rPr lang="en-US" dirty="0"/>
              <a:t>	</a:t>
            </a:r>
          </a:p>
          <a:p>
            <a:pPr marL="0" indent="0">
              <a:lnSpc>
                <a:spcPts val="3400"/>
              </a:lnSpc>
              <a:buNone/>
            </a:pPr>
            <a:endParaRPr lang="en-US" dirty="0"/>
          </a:p>
          <a:p>
            <a:pPr marL="1221287" lvl="3" indent="0">
              <a:lnSpc>
                <a:spcPts val="3400"/>
              </a:lnSpc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41139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6465" y="-133350"/>
            <a:ext cx="11163868" cy="828948"/>
          </a:xfrm>
        </p:spPr>
        <p:txBody>
          <a:bodyPr/>
          <a:lstStyle/>
          <a:p>
            <a:r>
              <a:rPr lang="en-US" dirty="0"/>
              <a:t>Grid impact analysis update</a:t>
            </a:r>
            <a:endParaRPr lang="en-US" dirty="0">
              <a:highlight>
                <a:srgbClr val="00FF00"/>
              </a:highligh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6465" y="828598"/>
            <a:ext cx="11163868" cy="5001935"/>
          </a:xfrm>
        </p:spPr>
        <p:txBody>
          <a:bodyPr/>
          <a:lstStyle/>
          <a:p>
            <a:pPr>
              <a:lnSpc>
                <a:spcPts val="3400"/>
              </a:lnSpc>
            </a:pPr>
            <a:r>
              <a:rPr lang="en-US" dirty="0"/>
              <a:t>BEG CYME Data</a:t>
            </a:r>
          </a:p>
          <a:p>
            <a:pPr lvl="1">
              <a:lnSpc>
                <a:spcPts val="3400"/>
              </a:lnSpc>
            </a:pPr>
            <a:r>
              <a:rPr lang="en-US" dirty="0"/>
              <a:t>Received data on Tuesday, roughly went through the data</a:t>
            </a:r>
          </a:p>
          <a:p>
            <a:pPr lvl="1">
              <a:lnSpc>
                <a:spcPts val="3400"/>
              </a:lnSpc>
            </a:pPr>
            <a:r>
              <a:rPr lang="en-US" dirty="0"/>
              <a:t>304 tables in total, around 100 tables with value</a:t>
            </a:r>
          </a:p>
          <a:p>
            <a:pPr lvl="1">
              <a:lnSpc>
                <a:spcPts val="3400"/>
              </a:lnSpc>
            </a:pPr>
            <a:r>
              <a:rPr lang="en-US" dirty="0"/>
              <a:t>Which area covered? Different from previous PHI GIS data? GIS data covers DC, part of Maryland, Virginia, New Jersey, Delaware</a:t>
            </a:r>
          </a:p>
          <a:p>
            <a:pPr lvl="1">
              <a:lnSpc>
                <a:spcPts val="3400"/>
              </a:lnSpc>
            </a:pPr>
            <a:r>
              <a:rPr lang="en-US" dirty="0"/>
              <a:t>We do not have CYME license. Need to figure out how to work with the data</a:t>
            </a:r>
          </a:p>
          <a:p>
            <a:pPr>
              <a:lnSpc>
                <a:spcPts val="3400"/>
              </a:lnSpc>
            </a:pPr>
            <a:r>
              <a:rPr lang="en-US" dirty="0"/>
              <a:t>BEG CYME Data Comparison with Data Request</a:t>
            </a:r>
          </a:p>
          <a:p>
            <a:pPr lvl="1">
              <a:lnSpc>
                <a:spcPts val="3400"/>
              </a:lnSpc>
            </a:pPr>
            <a:r>
              <a:rPr lang="en-US" dirty="0"/>
              <a:t>Distribution feeder data requested are available in the CYME data</a:t>
            </a:r>
          </a:p>
          <a:p>
            <a:pPr lvl="1">
              <a:lnSpc>
                <a:spcPts val="3400"/>
              </a:lnSpc>
            </a:pPr>
            <a:r>
              <a:rPr lang="en-US" dirty="0"/>
              <a:t>Customer load available in the CYME data</a:t>
            </a:r>
          </a:p>
          <a:p>
            <a:pPr lvl="1">
              <a:lnSpc>
                <a:spcPts val="3400"/>
              </a:lnSpc>
            </a:pPr>
            <a:r>
              <a:rPr lang="en-US" dirty="0"/>
              <a:t>Need more time to check whether all parameters are complete </a:t>
            </a:r>
          </a:p>
          <a:p>
            <a:pPr lvl="1">
              <a:lnSpc>
                <a:spcPts val="3400"/>
              </a:lnSpc>
            </a:pPr>
            <a:r>
              <a:rPr lang="en-US" dirty="0"/>
              <a:t>Control logic, DER data, load profile not available from Exelon</a:t>
            </a:r>
          </a:p>
          <a:p>
            <a:pPr lvl="1">
              <a:lnSpc>
                <a:spcPts val="3400"/>
              </a:lnSpc>
            </a:pPr>
            <a:r>
              <a:rPr lang="en-US" dirty="0"/>
              <a:t>Economic information not provided yet, but can use generic data as substitute</a:t>
            </a:r>
          </a:p>
          <a:p>
            <a:pPr lvl="1">
              <a:lnSpc>
                <a:spcPts val="3400"/>
              </a:lnSpc>
            </a:pPr>
            <a:endParaRPr lang="en-US" dirty="0"/>
          </a:p>
          <a:p>
            <a:pPr marL="378873" lvl="1" indent="0">
              <a:lnSpc>
                <a:spcPts val="3400"/>
              </a:lnSpc>
              <a:buNone/>
            </a:pPr>
            <a:r>
              <a:rPr lang="en-US" dirty="0"/>
              <a:t>	</a:t>
            </a:r>
          </a:p>
          <a:p>
            <a:pPr marL="0" indent="0">
              <a:lnSpc>
                <a:spcPts val="3400"/>
              </a:lnSpc>
              <a:buNone/>
            </a:pPr>
            <a:endParaRPr lang="en-US" dirty="0"/>
          </a:p>
          <a:p>
            <a:pPr marL="1221287" lvl="3" indent="0">
              <a:lnSpc>
                <a:spcPts val="3400"/>
              </a:lnSpc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1712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6465" y="-133350"/>
            <a:ext cx="11163868" cy="828948"/>
          </a:xfrm>
        </p:spPr>
        <p:txBody>
          <a:bodyPr/>
          <a:lstStyle/>
          <a:p>
            <a:r>
              <a:rPr lang="en-US" dirty="0"/>
              <a:t>Grid impact analysis update</a:t>
            </a:r>
            <a:endParaRPr lang="en-US" dirty="0">
              <a:highlight>
                <a:srgbClr val="00FF00"/>
              </a:highligh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6464" y="785157"/>
            <a:ext cx="11163868" cy="5487306"/>
          </a:xfrm>
        </p:spPr>
        <p:txBody>
          <a:bodyPr/>
          <a:lstStyle/>
          <a:p>
            <a:pPr>
              <a:lnSpc>
                <a:spcPts val="3400"/>
              </a:lnSpc>
            </a:pPr>
            <a:r>
              <a:rPr lang="en-US" dirty="0"/>
              <a:t>Summary of BGE CYME Data</a:t>
            </a:r>
          </a:p>
          <a:p>
            <a:pPr lvl="1">
              <a:lnSpc>
                <a:spcPts val="3400"/>
              </a:lnSpc>
            </a:pPr>
            <a:r>
              <a:rPr lang="en-US" dirty="0"/>
              <a:t>1758 feeders and 1684 feeder dependencies</a:t>
            </a:r>
          </a:p>
          <a:p>
            <a:pPr lvl="1">
              <a:lnSpc>
                <a:spcPts val="3400"/>
              </a:lnSpc>
            </a:pPr>
            <a:r>
              <a:rPr lang="en-US" dirty="0"/>
              <a:t>180 sources and 5680 equivalent source</a:t>
            </a:r>
          </a:p>
          <a:p>
            <a:pPr lvl="1">
              <a:lnSpc>
                <a:spcPts val="3400"/>
              </a:lnSpc>
            </a:pPr>
            <a:r>
              <a:rPr lang="en-US" dirty="0"/>
              <a:t>1002989 nodes, 5003282 intermediate point, 14710 node inter, 1898 head node</a:t>
            </a:r>
          </a:p>
          <a:p>
            <a:pPr lvl="1">
              <a:lnSpc>
                <a:spcPts val="3400"/>
              </a:lnSpc>
            </a:pPr>
            <a:r>
              <a:rPr lang="en-US" dirty="0"/>
              <a:t>785806 customer load, 207808 load, 5673 equivalent load</a:t>
            </a:r>
          </a:p>
          <a:p>
            <a:pPr lvl="1">
              <a:lnSpc>
                <a:spcPts val="3400"/>
              </a:lnSpc>
            </a:pPr>
            <a:r>
              <a:rPr lang="en-US" dirty="0"/>
              <a:t>250854 overhead line, 257105 underground line, 207480 transformer, 258660 switch</a:t>
            </a:r>
          </a:p>
          <a:p>
            <a:pPr lvl="1">
              <a:lnSpc>
                <a:spcPts val="3400"/>
              </a:lnSpc>
            </a:pPr>
            <a:r>
              <a:rPr lang="en-US" dirty="0"/>
              <a:t>5397 shunt capacitor, 80 regulator, 707 load tap changer, 80 auto tap changer</a:t>
            </a:r>
          </a:p>
          <a:p>
            <a:pPr lvl="1">
              <a:lnSpc>
                <a:spcPts val="3400"/>
              </a:lnSpc>
            </a:pPr>
            <a:r>
              <a:rPr lang="en-US" dirty="0"/>
              <a:t>148264 fuse, 3022 breaker, 4184 recloser, 1685 </a:t>
            </a:r>
            <a:r>
              <a:rPr lang="en-US" dirty="0" err="1"/>
              <a:t>sectionalizer</a:t>
            </a:r>
            <a:endParaRPr lang="en-US" dirty="0"/>
          </a:p>
          <a:p>
            <a:pPr lvl="1">
              <a:lnSpc>
                <a:spcPts val="3400"/>
              </a:lnSpc>
            </a:pPr>
            <a:r>
              <a:rPr lang="en-US" dirty="0"/>
              <a:t>1027156 section, 226510 section UDD, 1344761 section device</a:t>
            </a:r>
          </a:p>
          <a:p>
            <a:pPr lvl="1">
              <a:lnSpc>
                <a:spcPts val="3400"/>
              </a:lnSpc>
            </a:pPr>
            <a:r>
              <a:rPr lang="en-US" dirty="0"/>
              <a:t>6988 structure, 20620 structure connection</a:t>
            </a:r>
          </a:p>
          <a:p>
            <a:pPr lvl="1">
              <a:lnSpc>
                <a:spcPts val="3400"/>
              </a:lnSpc>
            </a:pPr>
            <a:r>
              <a:rPr lang="en-US" dirty="0"/>
              <a:t>216882 device UDD, 3434 meter</a:t>
            </a:r>
          </a:p>
          <a:p>
            <a:pPr lvl="1">
              <a:lnSpc>
                <a:spcPts val="3400"/>
              </a:lnSpc>
            </a:pPr>
            <a:endParaRPr lang="en-US" dirty="0"/>
          </a:p>
          <a:p>
            <a:pPr marL="378873" lvl="1" indent="0">
              <a:lnSpc>
                <a:spcPts val="3400"/>
              </a:lnSpc>
              <a:buNone/>
            </a:pPr>
            <a:r>
              <a:rPr lang="en-US" dirty="0"/>
              <a:t>	</a:t>
            </a:r>
          </a:p>
          <a:p>
            <a:pPr marL="0" indent="0">
              <a:lnSpc>
                <a:spcPts val="3400"/>
              </a:lnSpc>
              <a:buNone/>
            </a:pPr>
            <a:endParaRPr lang="en-US" dirty="0"/>
          </a:p>
          <a:p>
            <a:pPr marL="1221287" lvl="3" indent="0">
              <a:lnSpc>
                <a:spcPts val="3400"/>
              </a:lnSpc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94214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6465" y="-133350"/>
            <a:ext cx="11163868" cy="828948"/>
          </a:xfrm>
        </p:spPr>
        <p:txBody>
          <a:bodyPr/>
          <a:lstStyle/>
          <a:p>
            <a:r>
              <a:rPr lang="en-US" dirty="0"/>
              <a:t>Grid impact analysis update</a:t>
            </a:r>
            <a:endParaRPr lang="en-US" dirty="0">
              <a:highlight>
                <a:srgbClr val="00FF00"/>
              </a:highligh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6464" y="785157"/>
            <a:ext cx="11525536" cy="5001935"/>
          </a:xfrm>
        </p:spPr>
        <p:txBody>
          <a:bodyPr/>
          <a:lstStyle/>
          <a:p>
            <a:pPr>
              <a:lnSpc>
                <a:spcPts val="3400"/>
              </a:lnSpc>
            </a:pPr>
            <a:r>
              <a:rPr lang="en-US" dirty="0"/>
              <a:t>Some questions about BGE CYME Data</a:t>
            </a:r>
          </a:p>
          <a:p>
            <a:pPr lvl="1">
              <a:lnSpc>
                <a:spcPts val="3400"/>
              </a:lnSpc>
            </a:pPr>
            <a:r>
              <a:rPr lang="en-US" dirty="0"/>
              <a:t>Feeder number and source number not matching. Some feeders with multiple sources. </a:t>
            </a:r>
          </a:p>
          <a:p>
            <a:pPr lvl="1">
              <a:lnSpc>
                <a:spcPts val="3400"/>
              </a:lnSpc>
            </a:pPr>
            <a:r>
              <a:rPr lang="en-US" dirty="0"/>
              <a:t>Feeder dependencies meaning.</a:t>
            </a:r>
          </a:p>
          <a:p>
            <a:pPr marL="378873" lvl="1" indent="0">
              <a:lnSpc>
                <a:spcPts val="3400"/>
              </a:lnSpc>
              <a:buNone/>
            </a:pPr>
            <a:endParaRPr lang="en-US" dirty="0"/>
          </a:p>
          <a:p>
            <a:pPr marL="378873" lvl="1" indent="0">
              <a:lnSpc>
                <a:spcPts val="3400"/>
              </a:lnSpc>
              <a:buNone/>
            </a:pPr>
            <a:endParaRPr lang="en-US" dirty="0"/>
          </a:p>
          <a:p>
            <a:pPr marL="378873" lvl="1" indent="0">
              <a:lnSpc>
                <a:spcPts val="3400"/>
              </a:lnSpc>
              <a:buNone/>
            </a:pPr>
            <a:endParaRPr lang="en-US" dirty="0"/>
          </a:p>
          <a:p>
            <a:pPr marL="378873" lvl="1" indent="0">
              <a:lnSpc>
                <a:spcPts val="3400"/>
              </a:lnSpc>
              <a:buNone/>
            </a:pPr>
            <a:endParaRPr lang="en-US" dirty="0"/>
          </a:p>
          <a:p>
            <a:pPr lvl="1">
              <a:lnSpc>
                <a:spcPts val="3400"/>
              </a:lnSpc>
            </a:pPr>
            <a:endParaRPr lang="en-US" dirty="0"/>
          </a:p>
          <a:p>
            <a:pPr lvl="1">
              <a:lnSpc>
                <a:spcPts val="3400"/>
              </a:lnSpc>
            </a:pPr>
            <a:r>
              <a:rPr lang="en-US" dirty="0"/>
              <a:t>Node location converted to latitude/longitude: X=474914.384 Y=195182.113</a:t>
            </a:r>
          </a:p>
          <a:p>
            <a:pPr lvl="1">
              <a:lnSpc>
                <a:spcPts val="3400"/>
              </a:lnSpc>
            </a:pPr>
            <a:r>
              <a:rPr lang="en-US" dirty="0"/>
              <a:t>Technical details about data meaning and correlation among different tables.</a:t>
            </a:r>
          </a:p>
          <a:p>
            <a:pPr marL="0" indent="0">
              <a:lnSpc>
                <a:spcPts val="3400"/>
              </a:lnSpc>
              <a:buNone/>
            </a:pPr>
            <a:endParaRPr lang="en-US" dirty="0"/>
          </a:p>
          <a:p>
            <a:pPr marL="1221287" lvl="3" indent="0">
              <a:lnSpc>
                <a:spcPts val="3400"/>
              </a:lnSpc>
              <a:buNone/>
            </a:pPr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600E131-D699-4849-8C7C-5B91F03FA7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7349250"/>
              </p:ext>
            </p:extLst>
          </p:nvPr>
        </p:nvGraphicFramePr>
        <p:xfrm>
          <a:off x="1179094" y="2306854"/>
          <a:ext cx="10114548" cy="1992429"/>
        </p:xfrm>
        <a:graphic>
          <a:graphicData uri="http://schemas.openxmlformats.org/drawingml/2006/table">
            <a:tbl>
              <a:tblPr/>
              <a:tblGrid>
                <a:gridCol w="3371516">
                  <a:extLst>
                    <a:ext uri="{9D8B030D-6E8A-4147-A177-3AD203B41FA5}">
                      <a16:colId xmlns:a16="http://schemas.microsoft.com/office/drawing/2014/main" val="1891110977"/>
                    </a:ext>
                  </a:extLst>
                </a:gridCol>
                <a:gridCol w="3371516">
                  <a:extLst>
                    <a:ext uri="{9D8B030D-6E8A-4147-A177-3AD203B41FA5}">
                      <a16:colId xmlns:a16="http://schemas.microsoft.com/office/drawing/2014/main" val="2440708121"/>
                    </a:ext>
                  </a:extLst>
                </a:gridCol>
                <a:gridCol w="3371516">
                  <a:extLst>
                    <a:ext uri="{9D8B030D-6E8A-4147-A177-3AD203B41FA5}">
                      <a16:colId xmlns:a16="http://schemas.microsoft.com/office/drawing/2014/main" val="3830868304"/>
                    </a:ext>
                  </a:extLst>
                </a:gridCol>
              </a:tblGrid>
              <a:tr h="737937">
                <a:tc gridSpan="3">
                  <a:txBody>
                    <a:bodyPr/>
                    <a:lstStyle/>
                    <a:p>
                      <a:r>
                        <a:rPr lang="en-US" dirty="0"/>
                        <a:t>CYMNETWORKDEPENDENCIES</a:t>
                      </a:r>
                    </a:p>
                  </a:txBody>
                  <a:tcPr anchor="ctr"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10080"/>
                  </a:ext>
                </a:extLst>
              </a:tr>
              <a:tr h="418164"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  <a:latin typeface="Calibri" panose="020F0502020204030204" pitchFamily="34" charset="0"/>
                        </a:rPr>
                        <a:t>NetworkId1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B>
                      <a:noFill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  <a:latin typeface="Calibri" panose="020F0502020204030204" pitchFamily="34" charset="0"/>
                        </a:rPr>
                        <a:t>NetworkId2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  <a:latin typeface="Calibri" panose="020F0502020204030204" pitchFamily="34" charset="0"/>
                        </a:rPr>
                        <a:t>Child</a:t>
                      </a:r>
                      <a:endParaRPr lang="en-US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929506"/>
                  </a:ext>
                </a:extLst>
              </a:tr>
              <a:tr h="418164"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  <a:latin typeface="Calibri" panose="020F0502020204030204" pitchFamily="34" charset="0"/>
                        </a:rPr>
                        <a:t>13003</a:t>
                      </a:r>
                      <a:endParaRPr 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effectLst/>
                          <a:latin typeface="Calibri" panose="020F0502020204030204" pitchFamily="34" charset="0"/>
                        </a:rPr>
                        <a:t>CENTER_13KV</a:t>
                      </a:r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022721"/>
                  </a:ext>
                </a:extLst>
              </a:tr>
              <a:tr h="418164"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  <a:latin typeface="Calibri" panose="020F0502020204030204" pitchFamily="34" charset="0"/>
                        </a:rPr>
                        <a:t>13004</a:t>
                      </a:r>
                      <a:endParaRPr 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  <a:latin typeface="Calibri" panose="020F0502020204030204" pitchFamily="34" charset="0"/>
                        </a:rPr>
                        <a:t>CENTER_13KV</a:t>
                      </a:r>
                      <a:endParaRPr 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dirty="0">
                          <a:effectLst/>
                          <a:latin typeface="Calibri" panose="020F0502020204030204" pitchFamily="34" charset="0"/>
                        </a:rPr>
                        <a:t>1</a:t>
                      </a:r>
                      <a:endParaRPr lang="en-US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04583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281414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6465" y="-133350"/>
            <a:ext cx="11163868" cy="828948"/>
          </a:xfrm>
        </p:spPr>
        <p:txBody>
          <a:bodyPr/>
          <a:lstStyle/>
          <a:p>
            <a:r>
              <a:rPr lang="en-US" dirty="0"/>
              <a:t>Grid impact analysis update</a:t>
            </a:r>
            <a:endParaRPr lang="en-US" dirty="0">
              <a:highlight>
                <a:srgbClr val="00FF00"/>
              </a:highligh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6464" y="785157"/>
            <a:ext cx="11163868" cy="5001935"/>
          </a:xfrm>
        </p:spPr>
        <p:txBody>
          <a:bodyPr/>
          <a:lstStyle/>
          <a:p>
            <a:pPr>
              <a:lnSpc>
                <a:spcPts val="3400"/>
              </a:lnSpc>
            </a:pPr>
            <a:r>
              <a:rPr lang="en-US" dirty="0"/>
              <a:t>Future plan</a:t>
            </a:r>
          </a:p>
          <a:p>
            <a:pPr lvl="1">
              <a:lnSpc>
                <a:spcPts val="3400"/>
              </a:lnSpc>
            </a:pPr>
            <a:r>
              <a:rPr lang="en-US" dirty="0"/>
              <a:t>Determine study area and study level, feeder level or large scale network</a:t>
            </a:r>
          </a:p>
          <a:p>
            <a:pPr lvl="1">
              <a:lnSpc>
                <a:spcPts val="3400"/>
              </a:lnSpc>
            </a:pPr>
            <a:r>
              <a:rPr lang="en-US" dirty="0"/>
              <a:t>Need more time to figure out CYME data. Good if we can have technical detail support from Exelon experts.</a:t>
            </a:r>
          </a:p>
          <a:p>
            <a:pPr lvl="1">
              <a:lnSpc>
                <a:spcPts val="3400"/>
              </a:lnSpc>
            </a:pPr>
            <a:r>
              <a:rPr lang="en-US" dirty="0"/>
              <a:t>Using python to read CYME data and work with data</a:t>
            </a:r>
          </a:p>
          <a:p>
            <a:pPr lvl="1">
              <a:lnSpc>
                <a:spcPts val="3400"/>
              </a:lnSpc>
            </a:pPr>
            <a:r>
              <a:rPr lang="en-US" dirty="0"/>
              <a:t>Plot node locations to understand where the networks are in the map</a:t>
            </a:r>
          </a:p>
          <a:p>
            <a:pPr lvl="1">
              <a:lnSpc>
                <a:spcPts val="3400"/>
              </a:lnSpc>
            </a:pPr>
            <a:r>
              <a:rPr lang="en-US" dirty="0"/>
              <a:t>Filter feeder and extract all related information, select a feeder of interest</a:t>
            </a:r>
          </a:p>
          <a:p>
            <a:pPr lvl="1">
              <a:lnSpc>
                <a:spcPts val="3400"/>
              </a:lnSpc>
            </a:pPr>
            <a:r>
              <a:rPr lang="en-US" dirty="0"/>
              <a:t>Convert CYME data into </a:t>
            </a:r>
            <a:r>
              <a:rPr lang="en-US" dirty="0" err="1"/>
              <a:t>Gridlabd</a:t>
            </a:r>
            <a:r>
              <a:rPr lang="en-US" dirty="0"/>
              <a:t>/</a:t>
            </a:r>
            <a:r>
              <a:rPr lang="en-US" dirty="0" err="1"/>
              <a:t>OpenDSS</a:t>
            </a:r>
            <a:r>
              <a:rPr lang="en-US" dirty="0"/>
              <a:t> format depending on what tools we can find. Might take several steps to finally get </a:t>
            </a:r>
            <a:r>
              <a:rPr lang="en-US" dirty="0" err="1"/>
              <a:t>OpenDSS</a:t>
            </a:r>
            <a:r>
              <a:rPr lang="en-US" dirty="0"/>
              <a:t> model</a:t>
            </a:r>
          </a:p>
          <a:p>
            <a:pPr lvl="1">
              <a:lnSpc>
                <a:spcPts val="3400"/>
              </a:lnSpc>
            </a:pPr>
            <a:r>
              <a:rPr lang="en-US" dirty="0"/>
              <a:t>Writing codes for converting data to accommodate existing data information</a:t>
            </a:r>
          </a:p>
          <a:p>
            <a:pPr lvl="1">
              <a:lnSpc>
                <a:spcPts val="3400"/>
              </a:lnSpc>
            </a:pPr>
            <a:r>
              <a:rPr lang="en-US" dirty="0"/>
              <a:t>Validate </a:t>
            </a:r>
            <a:r>
              <a:rPr lang="en-US" dirty="0" err="1"/>
              <a:t>OpenDSS</a:t>
            </a:r>
            <a:r>
              <a:rPr lang="en-US" dirty="0"/>
              <a:t> model power flow</a:t>
            </a:r>
          </a:p>
          <a:p>
            <a:pPr lvl="1">
              <a:lnSpc>
                <a:spcPts val="3400"/>
              </a:lnSpc>
            </a:pPr>
            <a:r>
              <a:rPr lang="en-US" dirty="0"/>
              <a:t>Repeat for two or three feeders</a:t>
            </a:r>
          </a:p>
          <a:p>
            <a:pPr marL="0" indent="0">
              <a:lnSpc>
                <a:spcPts val="3400"/>
              </a:lnSpc>
              <a:buNone/>
            </a:pPr>
            <a:endParaRPr lang="en-US" dirty="0"/>
          </a:p>
          <a:p>
            <a:pPr marL="1221287" lvl="3" indent="0">
              <a:lnSpc>
                <a:spcPts val="3400"/>
              </a:lnSpc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3089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6465" y="-133350"/>
            <a:ext cx="11163868" cy="828948"/>
          </a:xfrm>
        </p:spPr>
        <p:txBody>
          <a:bodyPr/>
          <a:lstStyle/>
          <a:p>
            <a:r>
              <a:rPr lang="en-US" dirty="0"/>
              <a:t>Data collection update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6464" y="785157"/>
            <a:ext cx="4081806" cy="5001935"/>
          </a:xfrm>
        </p:spPr>
        <p:txBody>
          <a:bodyPr/>
          <a:lstStyle/>
          <a:p>
            <a:pPr>
              <a:lnSpc>
                <a:spcPts val="3400"/>
              </a:lnSpc>
            </a:pPr>
            <a:r>
              <a:rPr lang="en-US" dirty="0"/>
              <a:t>PHI Data</a:t>
            </a:r>
          </a:p>
          <a:p>
            <a:pPr marL="0" indent="0">
              <a:lnSpc>
                <a:spcPts val="3400"/>
              </a:lnSpc>
              <a:buNone/>
            </a:pPr>
            <a:endParaRPr lang="en-US" dirty="0"/>
          </a:p>
          <a:p>
            <a:pPr marL="0" indent="0">
              <a:lnSpc>
                <a:spcPts val="3400"/>
              </a:lnSpc>
              <a:buNone/>
            </a:pPr>
            <a:endParaRPr lang="en-US" dirty="0"/>
          </a:p>
          <a:p>
            <a:pPr marL="0" indent="0">
              <a:lnSpc>
                <a:spcPts val="3400"/>
              </a:lnSpc>
              <a:buNone/>
            </a:pPr>
            <a:endParaRPr lang="en-US" dirty="0"/>
          </a:p>
          <a:p>
            <a:pPr marL="0" indent="0">
              <a:lnSpc>
                <a:spcPts val="3400"/>
              </a:lnSpc>
              <a:buNone/>
            </a:pPr>
            <a:endParaRPr lang="en-US" dirty="0"/>
          </a:p>
          <a:p>
            <a:pPr marL="0" indent="0">
              <a:lnSpc>
                <a:spcPts val="3400"/>
              </a:lnSpc>
              <a:buNone/>
            </a:pPr>
            <a:endParaRPr lang="en-US" dirty="0"/>
          </a:p>
          <a:p>
            <a:pPr marL="0" indent="0">
              <a:lnSpc>
                <a:spcPts val="3400"/>
              </a:lnSpc>
              <a:buNone/>
            </a:pPr>
            <a:endParaRPr lang="en-US" dirty="0"/>
          </a:p>
          <a:p>
            <a:pPr marL="1221287" lvl="3" indent="0">
              <a:lnSpc>
                <a:spcPts val="3400"/>
              </a:lnSpc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52F5A5-19F4-48D9-B70B-62AC01B62B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464" y="1465587"/>
            <a:ext cx="3670420" cy="3274064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D42ECC5-03D8-B8D9-17C2-E00E64E5EAA8}"/>
              </a:ext>
            </a:extLst>
          </p:cNvPr>
          <p:cNvSpPr txBox="1">
            <a:spLocks/>
          </p:cNvSpPr>
          <p:nvPr/>
        </p:nvSpPr>
        <p:spPr>
          <a:xfrm>
            <a:off x="4665741" y="785155"/>
            <a:ext cx="5310185" cy="5001935"/>
          </a:xfrm>
          <a:prstGeom prst="rect">
            <a:avLst/>
          </a:prstGeom>
        </p:spPr>
        <p:txBody>
          <a:bodyPr vert="horz" lIns="0" tIns="0" rIns="0" bIns="45720" rtlCol="0">
            <a:noAutofit/>
          </a:bodyPr>
          <a:lstStyle>
            <a:lvl1pPr marL="230712" indent="-230712" algn="l" defTabSz="609585" rtl="0" eaLnBrk="1" latinLnBrk="0" hangingPunct="1">
              <a:spcBef>
                <a:spcPts val="800"/>
              </a:spcBef>
              <a:spcAft>
                <a:spcPts val="0"/>
              </a:spcAft>
              <a:buFont typeface="Wingdings" pitchFamily="2" charset="2"/>
              <a:buChar char="§"/>
              <a:defRPr sz="2400" kern="1200" baseline="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94249" indent="-315376" algn="l" defTabSz="609585" rtl="0" eaLnBrk="1" latinLnBrk="0" hangingPunct="1"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20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071007" indent="-249760" algn="l" defTabSz="609585" rtl="0" eaLnBrk="1" latinLnBrk="0" hangingPunct="1"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449881" indent="-228594" algn="l" defTabSz="609585" rtl="0" eaLnBrk="1" latinLnBrk="0" hangingPunct="1"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754" indent="-228594" algn="l" defTabSz="609585" rtl="0" eaLnBrk="1" latinLnBrk="0" hangingPunct="1"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400"/>
              </a:lnSpc>
            </a:pPr>
            <a:r>
              <a:rPr lang="en-US" dirty="0"/>
              <a:t>BGE Data</a:t>
            </a:r>
          </a:p>
          <a:p>
            <a:pPr marL="1221287" lvl="3" indent="0">
              <a:lnSpc>
                <a:spcPts val="3400"/>
              </a:lnSpc>
              <a:buFont typeface="Arial"/>
              <a:buNone/>
            </a:pP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772CE53-4A00-3806-0DEA-309B83B068F0}"/>
              </a:ext>
            </a:extLst>
          </p:cNvPr>
          <p:cNvSpPr txBox="1">
            <a:spLocks/>
          </p:cNvSpPr>
          <p:nvPr/>
        </p:nvSpPr>
        <p:spPr>
          <a:xfrm>
            <a:off x="8727851" y="785155"/>
            <a:ext cx="5310185" cy="5001935"/>
          </a:xfrm>
          <a:prstGeom prst="rect">
            <a:avLst/>
          </a:prstGeom>
        </p:spPr>
        <p:txBody>
          <a:bodyPr vert="horz" lIns="0" tIns="0" rIns="0" bIns="45720" rtlCol="0">
            <a:noAutofit/>
          </a:bodyPr>
          <a:lstStyle>
            <a:lvl1pPr marL="230712" indent="-230712" algn="l" defTabSz="609585" rtl="0" eaLnBrk="1" latinLnBrk="0" hangingPunct="1">
              <a:spcBef>
                <a:spcPts val="800"/>
              </a:spcBef>
              <a:spcAft>
                <a:spcPts val="0"/>
              </a:spcAft>
              <a:buFont typeface="Wingdings" pitchFamily="2" charset="2"/>
              <a:buChar char="§"/>
              <a:defRPr sz="2400" kern="1200" baseline="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94249" indent="-315376" algn="l" defTabSz="609585" rtl="0" eaLnBrk="1" latinLnBrk="0" hangingPunct="1"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20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071007" indent="-249760" algn="l" defTabSz="609585" rtl="0" eaLnBrk="1" latinLnBrk="0" hangingPunct="1"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449881" indent="-228594" algn="l" defTabSz="609585" rtl="0" eaLnBrk="1" latinLnBrk="0" hangingPunct="1"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754" indent="-228594" algn="l" defTabSz="609585" rtl="0" eaLnBrk="1" latinLnBrk="0" hangingPunct="1"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3400"/>
              </a:lnSpc>
            </a:pPr>
            <a:r>
              <a:rPr lang="en-US" dirty="0"/>
              <a:t>Delmarva Data</a:t>
            </a:r>
          </a:p>
          <a:p>
            <a:pPr marL="1221287" lvl="3" indent="0">
              <a:lnSpc>
                <a:spcPts val="3400"/>
              </a:lnSpc>
              <a:buFont typeface="Arial"/>
              <a:buNone/>
            </a:pP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5E0616D-03C5-A1BE-843B-73FDBC8527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5741" y="1369373"/>
            <a:ext cx="3751977" cy="3274064"/>
          </a:xfrm>
          <a:prstGeom prst="rect">
            <a:avLst/>
          </a:prstGeom>
        </p:spPr>
      </p:pic>
      <p:pic>
        <p:nvPicPr>
          <p:cNvPr id="1029" name="x_Picture 8">
            <a:extLst>
              <a:ext uri="{FF2B5EF4-FFF2-40B4-BE49-F238E27FC236}">
                <a16:creationId xmlns:a16="http://schemas.microsoft.com/office/drawing/2014/main" id="{DEEB8CBC-089D-BFC5-1D5F-DE33915EA3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3569" y="1465587"/>
            <a:ext cx="2619375" cy="415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929374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0829" y="-259165"/>
            <a:ext cx="11163868" cy="828948"/>
          </a:xfrm>
        </p:spPr>
        <p:txBody>
          <a:bodyPr/>
          <a:lstStyle/>
          <a:p>
            <a:r>
              <a:rPr lang="en-US" dirty="0"/>
              <a:t>overall plan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6093549-8078-5630-5FD5-19EBE22E772A}"/>
              </a:ext>
            </a:extLst>
          </p:cNvPr>
          <p:cNvSpPr/>
          <p:nvPr/>
        </p:nvSpPr>
        <p:spPr>
          <a:xfrm>
            <a:off x="1504950" y="1093708"/>
            <a:ext cx="3680460" cy="202668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3BE922-A055-EABF-4B0D-B8C2A1EC4BF0}"/>
              </a:ext>
            </a:extLst>
          </p:cNvPr>
          <p:cNvSpPr txBox="1"/>
          <p:nvPr/>
        </p:nvSpPr>
        <p:spPr>
          <a:xfrm>
            <a:off x="1775303" y="1236250"/>
            <a:ext cx="32213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PHI and BGE Cyme Network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7CCF16-37C4-9F86-5452-BCD46219E541}"/>
              </a:ext>
            </a:extLst>
          </p:cNvPr>
          <p:cNvSpPr txBox="1"/>
          <p:nvPr/>
        </p:nvSpPr>
        <p:spPr>
          <a:xfrm>
            <a:off x="1555678" y="1791639"/>
            <a:ext cx="4216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PHI and BGE </a:t>
            </a:r>
            <a:r>
              <a:rPr lang="en-US" dirty="0" err="1"/>
              <a:t>OpenDSS</a:t>
            </a:r>
            <a:r>
              <a:rPr lang="en-US" dirty="0"/>
              <a:t> Network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7BF6AEC-8070-6D26-EDD8-73C4F7C2C607}"/>
              </a:ext>
            </a:extLst>
          </p:cNvPr>
          <p:cNvSpPr/>
          <p:nvPr/>
        </p:nvSpPr>
        <p:spPr>
          <a:xfrm>
            <a:off x="2196256" y="2352802"/>
            <a:ext cx="2286209" cy="55950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B3D030-44F2-46FC-3D0E-BED33C6014BE}"/>
              </a:ext>
            </a:extLst>
          </p:cNvPr>
          <p:cNvSpPr txBox="1"/>
          <p:nvPr/>
        </p:nvSpPr>
        <p:spPr>
          <a:xfrm>
            <a:off x="2391518" y="2466894"/>
            <a:ext cx="2286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Typical Feeders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44522E3-500F-532E-61AA-C7DCF53258C5}"/>
              </a:ext>
            </a:extLst>
          </p:cNvPr>
          <p:cNvSpPr/>
          <p:nvPr/>
        </p:nvSpPr>
        <p:spPr>
          <a:xfrm>
            <a:off x="6800849" y="1184582"/>
            <a:ext cx="3043713" cy="55950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B554F4D-68D8-2771-4571-78BC763D101D}"/>
              </a:ext>
            </a:extLst>
          </p:cNvPr>
          <p:cNvSpPr txBox="1"/>
          <p:nvPr/>
        </p:nvSpPr>
        <p:spPr>
          <a:xfrm>
            <a:off x="6887811" y="1266744"/>
            <a:ext cx="3485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ATEAM Charing Schedule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4D3224A-49CE-5ABD-9559-A4F83E45987A}"/>
              </a:ext>
            </a:extLst>
          </p:cNvPr>
          <p:cNvSpPr/>
          <p:nvPr/>
        </p:nvSpPr>
        <p:spPr>
          <a:xfrm>
            <a:off x="3909060" y="3648900"/>
            <a:ext cx="4491990" cy="68150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A8DAEBE-124F-E015-6C08-CE801805FDBB}"/>
              </a:ext>
            </a:extLst>
          </p:cNvPr>
          <p:cNvSpPr/>
          <p:nvPr/>
        </p:nvSpPr>
        <p:spPr>
          <a:xfrm>
            <a:off x="4034790" y="3777792"/>
            <a:ext cx="4069080" cy="410793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Power Flow Analysis in Feeder Level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49E4428-9586-33BE-6717-AB2D507ED1A0}"/>
              </a:ext>
            </a:extLst>
          </p:cNvPr>
          <p:cNvSpPr/>
          <p:nvPr/>
        </p:nvSpPr>
        <p:spPr>
          <a:xfrm>
            <a:off x="6399366" y="2164586"/>
            <a:ext cx="3941686" cy="79156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51A483F-3EE3-762D-122D-48498784FFED}"/>
              </a:ext>
            </a:extLst>
          </p:cNvPr>
          <p:cNvSpPr txBox="1"/>
          <p:nvPr/>
        </p:nvSpPr>
        <p:spPr>
          <a:xfrm>
            <a:off x="6521647" y="2237200"/>
            <a:ext cx="3941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Charging Schedule Mapping and Disaggregation to Feeder Level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0121580-1E81-D7E1-1255-67337925BE48}"/>
              </a:ext>
            </a:extLst>
          </p:cNvPr>
          <p:cNvCxnSpPr>
            <a:cxnSpLocks/>
          </p:cNvCxnSpPr>
          <p:nvPr/>
        </p:nvCxnSpPr>
        <p:spPr>
          <a:xfrm>
            <a:off x="3329466" y="1573970"/>
            <a:ext cx="0" cy="258402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90C764E-D0DB-0652-DA8F-70DAA864CC98}"/>
              </a:ext>
            </a:extLst>
          </p:cNvPr>
          <p:cNvCxnSpPr>
            <a:cxnSpLocks/>
          </p:cNvCxnSpPr>
          <p:nvPr/>
        </p:nvCxnSpPr>
        <p:spPr>
          <a:xfrm>
            <a:off x="8223780" y="1832372"/>
            <a:ext cx="0" cy="274677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E741888-2732-4B9F-962B-0DA9CB59A9F8}"/>
              </a:ext>
            </a:extLst>
          </p:cNvPr>
          <p:cNvCxnSpPr>
            <a:stCxn id="8" idx="2"/>
          </p:cNvCxnSpPr>
          <p:nvPr/>
        </p:nvCxnSpPr>
        <p:spPr>
          <a:xfrm>
            <a:off x="3339361" y="2912311"/>
            <a:ext cx="2089889" cy="736589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D59EF1D-4991-4FAC-157E-0BE4638EF760}"/>
              </a:ext>
            </a:extLst>
          </p:cNvPr>
          <p:cNvCxnSpPr>
            <a:cxnSpLocks/>
            <a:stCxn id="20" idx="2"/>
          </p:cNvCxnSpPr>
          <p:nvPr/>
        </p:nvCxnSpPr>
        <p:spPr>
          <a:xfrm flipH="1">
            <a:off x="6887811" y="2956147"/>
            <a:ext cx="1482398" cy="692753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A7FFFA04-7E53-6EB9-5EEB-46D12BEFC832}"/>
              </a:ext>
            </a:extLst>
          </p:cNvPr>
          <p:cNvCxnSpPr>
            <a:cxnSpLocks/>
            <a:stCxn id="18" idx="2"/>
          </p:cNvCxnSpPr>
          <p:nvPr/>
        </p:nvCxnSpPr>
        <p:spPr>
          <a:xfrm>
            <a:off x="6155055" y="4330403"/>
            <a:ext cx="0" cy="348120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3975521E-3F95-B55B-A1C1-A2C71CDD35A9}"/>
              </a:ext>
            </a:extLst>
          </p:cNvPr>
          <p:cNvSpPr/>
          <p:nvPr/>
        </p:nvSpPr>
        <p:spPr>
          <a:xfrm>
            <a:off x="3909060" y="4702134"/>
            <a:ext cx="4491990" cy="66061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D219CAA8-72DA-239B-5475-307D95F4D14F}"/>
              </a:ext>
            </a:extLst>
          </p:cNvPr>
          <p:cNvSpPr/>
          <p:nvPr/>
        </p:nvSpPr>
        <p:spPr>
          <a:xfrm>
            <a:off x="4034790" y="4806572"/>
            <a:ext cx="4069080" cy="383598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Economic Analysis in Feeder Level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BBF013A9-CD55-973F-BFFC-12C5D75E8259}"/>
              </a:ext>
            </a:extLst>
          </p:cNvPr>
          <p:cNvSpPr/>
          <p:nvPr/>
        </p:nvSpPr>
        <p:spPr>
          <a:xfrm>
            <a:off x="3909060" y="5705593"/>
            <a:ext cx="4491990" cy="66061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B062B8E9-9B10-D9D6-7041-D5BDE6D29A3C}"/>
              </a:ext>
            </a:extLst>
          </p:cNvPr>
          <p:cNvSpPr/>
          <p:nvPr/>
        </p:nvSpPr>
        <p:spPr>
          <a:xfrm>
            <a:off x="4034790" y="5845510"/>
            <a:ext cx="4069080" cy="383598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T&amp;D Co-simulation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06DBDFC8-945D-5889-C887-F0E7301995CE}"/>
              </a:ext>
            </a:extLst>
          </p:cNvPr>
          <p:cNvCxnSpPr>
            <a:cxnSpLocks/>
          </p:cNvCxnSpPr>
          <p:nvPr/>
        </p:nvCxnSpPr>
        <p:spPr>
          <a:xfrm>
            <a:off x="6155055" y="5362747"/>
            <a:ext cx="0" cy="348120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63BEC8AD-22D8-9DD7-7152-6D061DED9160}"/>
              </a:ext>
            </a:extLst>
          </p:cNvPr>
          <p:cNvSpPr/>
          <p:nvPr/>
        </p:nvSpPr>
        <p:spPr>
          <a:xfrm>
            <a:off x="634310" y="639678"/>
            <a:ext cx="5047463" cy="2770911"/>
          </a:xfrm>
          <a:prstGeom prst="rect">
            <a:avLst/>
          </a:prstGeom>
          <a:solidFill>
            <a:srgbClr val="7AB800">
              <a:alpha val="14118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1F5B844D-6056-7E7F-5134-F567274BE9AD}"/>
              </a:ext>
            </a:extLst>
          </p:cNvPr>
          <p:cNvSpPr txBox="1"/>
          <p:nvPr/>
        </p:nvSpPr>
        <p:spPr>
          <a:xfrm>
            <a:off x="706630" y="719209"/>
            <a:ext cx="5007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AB800"/>
                </a:solidFill>
              </a:rPr>
              <a:t>Step 1:Data Collection and Network Modeling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E6EC13C2-3F41-AAA7-5B81-97E4D5707635}"/>
              </a:ext>
            </a:extLst>
          </p:cNvPr>
          <p:cNvSpPr/>
          <p:nvPr/>
        </p:nvSpPr>
        <p:spPr>
          <a:xfrm>
            <a:off x="6114947" y="628892"/>
            <a:ext cx="4707758" cy="2770911"/>
          </a:xfrm>
          <a:prstGeom prst="rect">
            <a:avLst/>
          </a:prstGeom>
          <a:solidFill>
            <a:srgbClr val="7AB800">
              <a:alpha val="14118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48968E09-B306-A319-8536-41D957608E95}"/>
              </a:ext>
            </a:extLst>
          </p:cNvPr>
          <p:cNvSpPr txBox="1"/>
          <p:nvPr/>
        </p:nvSpPr>
        <p:spPr>
          <a:xfrm>
            <a:off x="6871619" y="756848"/>
            <a:ext cx="3951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AB800"/>
                </a:solidFill>
              </a:rPr>
              <a:t>Step 2: ATEAM Coupling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8304229-BB34-ABA7-BAA9-A65531424558}"/>
              </a:ext>
            </a:extLst>
          </p:cNvPr>
          <p:cNvSpPr txBox="1"/>
          <p:nvPr/>
        </p:nvSpPr>
        <p:spPr>
          <a:xfrm>
            <a:off x="3355536" y="6440865"/>
            <a:ext cx="6489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AB800"/>
                </a:solidFill>
              </a:rPr>
              <a:t>Step 3: Grid Impact Physical, Economic, T&amp;D Analysis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89D16418-7DFC-A3FC-AC96-4E756E6539C9}"/>
              </a:ext>
            </a:extLst>
          </p:cNvPr>
          <p:cNvSpPr/>
          <p:nvPr/>
        </p:nvSpPr>
        <p:spPr>
          <a:xfrm>
            <a:off x="3223260" y="3490120"/>
            <a:ext cx="6000749" cy="3333320"/>
          </a:xfrm>
          <a:prstGeom prst="rect">
            <a:avLst/>
          </a:prstGeom>
          <a:solidFill>
            <a:srgbClr val="7AB800">
              <a:alpha val="14118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D1B5428-48C6-44F5-8B6E-B3FE0DD8BBD4}"/>
              </a:ext>
            </a:extLst>
          </p:cNvPr>
          <p:cNvCxnSpPr>
            <a:cxnSpLocks/>
          </p:cNvCxnSpPr>
          <p:nvPr/>
        </p:nvCxnSpPr>
        <p:spPr>
          <a:xfrm>
            <a:off x="3313220" y="2092240"/>
            <a:ext cx="0" cy="258402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21433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6466" y="22885"/>
            <a:ext cx="11163868" cy="828948"/>
          </a:xfrm>
        </p:spPr>
        <p:txBody>
          <a:bodyPr/>
          <a:lstStyle/>
          <a:p>
            <a:r>
              <a:rPr lang="en-US" dirty="0"/>
              <a:t>Grid impact update</a:t>
            </a:r>
            <a:endParaRPr lang="en-US" dirty="0">
              <a:highlight>
                <a:srgbClr val="00FF00"/>
              </a:highligh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6466" y="845020"/>
            <a:ext cx="10640871" cy="5001935"/>
          </a:xfrm>
        </p:spPr>
        <p:txBody>
          <a:bodyPr/>
          <a:lstStyle/>
          <a:p>
            <a:pPr>
              <a:lnSpc>
                <a:spcPts val="3400"/>
              </a:lnSpc>
            </a:pPr>
            <a:r>
              <a:rPr lang="en-US" dirty="0"/>
              <a:t>Co-simulation Environment Setup</a:t>
            </a:r>
          </a:p>
          <a:p>
            <a:pPr>
              <a:lnSpc>
                <a:spcPts val="3400"/>
              </a:lnSpc>
            </a:pPr>
            <a:endParaRPr lang="en-US" dirty="0"/>
          </a:p>
          <a:p>
            <a:pPr lvl="1">
              <a:lnSpc>
                <a:spcPts val="3400"/>
              </a:lnSpc>
            </a:pPr>
            <a:endParaRPr lang="en-US" dirty="0"/>
          </a:p>
          <a:p>
            <a:pPr marL="1221287" lvl="3" indent="0">
              <a:lnSpc>
                <a:spcPts val="3400"/>
              </a:lnSpc>
              <a:buNone/>
            </a:pPr>
            <a:endParaRPr lang="en-US" dirty="0"/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0B59D1FC-1DB1-44BC-B3B2-C347C80655A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0456FE2C-612D-4597-826B-44652C31C96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5999" y="3428999"/>
            <a:ext cx="3228975" cy="3228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EB91C3C-0CD0-4C56-B55C-8680AF598A56}"/>
              </a:ext>
            </a:extLst>
          </p:cNvPr>
          <p:cNvSpPr/>
          <p:nvPr/>
        </p:nvSpPr>
        <p:spPr>
          <a:xfrm>
            <a:off x="1987505" y="1680642"/>
            <a:ext cx="9060803" cy="4166313"/>
          </a:xfrm>
          <a:prstGeom prst="rect">
            <a:avLst/>
          </a:prstGeom>
          <a:solidFill>
            <a:schemeClr val="accent1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3C2FE6A-72D7-40FF-9DAD-6E299B2364E9}"/>
              </a:ext>
            </a:extLst>
          </p:cNvPr>
          <p:cNvSpPr txBox="1"/>
          <p:nvPr/>
        </p:nvSpPr>
        <p:spPr>
          <a:xfrm>
            <a:off x="4941035" y="2103626"/>
            <a:ext cx="56305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Python Environment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5F2976-FC15-4BBF-B4AB-BFF7CFE2CA33}"/>
              </a:ext>
            </a:extLst>
          </p:cNvPr>
          <p:cNvSpPr txBox="1"/>
          <p:nvPr/>
        </p:nvSpPr>
        <p:spPr>
          <a:xfrm>
            <a:off x="3674950" y="3473787"/>
            <a:ext cx="2023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OpenDSS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3AECDF9-4F75-409D-8E7F-3FFC1D49E675}"/>
              </a:ext>
            </a:extLst>
          </p:cNvPr>
          <p:cNvCxnSpPr>
            <a:cxnSpLocks/>
          </p:cNvCxnSpPr>
          <p:nvPr/>
        </p:nvCxnSpPr>
        <p:spPr>
          <a:xfrm flipH="1">
            <a:off x="4278943" y="2565291"/>
            <a:ext cx="1173653" cy="90849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00D2102-4E21-4ABA-A0CC-E48422A113E7}"/>
              </a:ext>
            </a:extLst>
          </p:cNvPr>
          <p:cNvSpPr txBox="1"/>
          <p:nvPr/>
        </p:nvSpPr>
        <p:spPr>
          <a:xfrm>
            <a:off x="7696943" y="3145478"/>
            <a:ext cx="2286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Octave environment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C3FCDC0-4BEC-4887-82CD-032EBC9FC659}"/>
              </a:ext>
            </a:extLst>
          </p:cNvPr>
          <p:cNvSpPr txBox="1"/>
          <p:nvPr/>
        </p:nvSpPr>
        <p:spPr>
          <a:xfrm>
            <a:off x="7696943" y="3843119"/>
            <a:ext cx="56305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Matpower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0BCAF1F-2C25-40D0-A19C-2F296429C6A2}"/>
              </a:ext>
            </a:extLst>
          </p:cNvPr>
          <p:cNvCxnSpPr>
            <a:cxnSpLocks/>
          </p:cNvCxnSpPr>
          <p:nvPr/>
        </p:nvCxnSpPr>
        <p:spPr>
          <a:xfrm>
            <a:off x="7344076" y="2565291"/>
            <a:ext cx="708094" cy="634721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DA47B9D-34B7-4EDB-BF42-8E5725F6D35D}"/>
              </a:ext>
            </a:extLst>
          </p:cNvPr>
          <p:cNvCxnSpPr>
            <a:cxnSpLocks/>
          </p:cNvCxnSpPr>
          <p:nvPr/>
        </p:nvCxnSpPr>
        <p:spPr>
          <a:xfrm>
            <a:off x="8164922" y="3514810"/>
            <a:ext cx="0" cy="36057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3956A5A-FE14-4FAB-9624-0BB0C5297248}"/>
              </a:ext>
            </a:extLst>
          </p:cNvPr>
          <p:cNvSpPr txBox="1"/>
          <p:nvPr/>
        </p:nvSpPr>
        <p:spPr>
          <a:xfrm>
            <a:off x="2723385" y="4603008"/>
            <a:ext cx="3111116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Distribution System Analysis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534DADC-2322-4EF8-BC22-87A2F44DF27A}"/>
              </a:ext>
            </a:extLst>
          </p:cNvPr>
          <p:cNvSpPr txBox="1"/>
          <p:nvPr/>
        </p:nvSpPr>
        <p:spPr>
          <a:xfrm>
            <a:off x="7193530" y="4603008"/>
            <a:ext cx="3415915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Transmission System Analysis</a:t>
            </a:r>
          </a:p>
        </p:txBody>
      </p:sp>
    </p:spTree>
    <p:extLst>
      <p:ext uri="{BB962C8B-B14F-4D97-AF65-F5344CB8AC3E}">
        <p14:creationId xmlns:p14="http://schemas.microsoft.com/office/powerpoint/2010/main" val="22381451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0829" y="-259165"/>
            <a:ext cx="11163868" cy="828948"/>
          </a:xfrm>
        </p:spPr>
        <p:txBody>
          <a:bodyPr/>
          <a:lstStyle/>
          <a:p>
            <a:r>
              <a:rPr lang="en-US" dirty="0"/>
              <a:t>Data collection and network modeling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EBD10E-27E0-3661-8484-0F40086EEC4E}"/>
              </a:ext>
            </a:extLst>
          </p:cNvPr>
          <p:cNvSpPr txBox="1"/>
          <p:nvPr/>
        </p:nvSpPr>
        <p:spPr>
          <a:xfrm>
            <a:off x="5613930" y="600662"/>
            <a:ext cx="653443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Collect Exelon network data: PHI, BGE, Delmarva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Determine data source to use: PHI, BGE data which covers Baltimore and DC to align with ATEAM study area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Collect PHI and BGE data in cyme txt format: we have 2 BGE feeders in cyme txt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Develop multi-source Cyme(txt)-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</a:rPr>
              <a:t>OpenDSS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 conversion tool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Determine typical feeders in PHI and BGE network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Convert selected feeders to </a:t>
            </a:r>
            <a:r>
              <a:rPr lang="en-US" dirty="0" err="1">
                <a:solidFill>
                  <a:schemeClr val="tx1">
                    <a:lumMod val="50000"/>
                  </a:schemeClr>
                </a:solidFill>
              </a:rPr>
              <a:t>OpenDSS</a:t>
            </a: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 format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Generic Data Collection: cost, electricity prices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No milestone for CEEESA in BP2</a:t>
            </a:r>
          </a:p>
          <a:p>
            <a:pPr marL="342900" indent="-342900">
              <a:buAutoNum type="arabicPeriod"/>
            </a:pPr>
            <a:endParaRPr lang="en-US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9FFF3A4-F849-D0C0-E3AF-2C6B1DF740DC}"/>
              </a:ext>
            </a:extLst>
          </p:cNvPr>
          <p:cNvSpPr/>
          <p:nvPr/>
        </p:nvSpPr>
        <p:spPr>
          <a:xfrm>
            <a:off x="5983730" y="2014347"/>
            <a:ext cx="6039803" cy="321823"/>
          </a:xfrm>
          <a:prstGeom prst="rect">
            <a:avLst/>
          </a:prstGeom>
          <a:solidFill>
            <a:srgbClr val="7AB800">
              <a:alpha val="14118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43F7C1D0-7B4B-7C1F-80BE-691FD6485F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6630" y="3637823"/>
            <a:ext cx="10324773" cy="5001935"/>
          </a:xfrm>
        </p:spPr>
        <p:txBody>
          <a:bodyPr/>
          <a:lstStyle/>
          <a:p>
            <a:r>
              <a:rPr lang="en-US" sz="2000" dirty="0"/>
              <a:t>Cyme(txt)-</a:t>
            </a:r>
            <a:r>
              <a:rPr lang="en-US" sz="2000" dirty="0" err="1"/>
              <a:t>OpenDSS</a:t>
            </a:r>
            <a:r>
              <a:rPr lang="en-US" sz="2000" dirty="0"/>
              <a:t> Conversion Tool</a:t>
            </a:r>
          </a:p>
          <a:p>
            <a:pPr lvl="1"/>
            <a:r>
              <a:rPr lang="en-US" sz="1800" dirty="0"/>
              <a:t>Why we need it: to accommodate customized models in analysis, conduct different types of analysis with more flexibility, and to be integrated in T&amp;D co-simulation tool</a:t>
            </a:r>
          </a:p>
          <a:p>
            <a:pPr lvl="1"/>
            <a:r>
              <a:rPr lang="en-US" sz="1800" dirty="0"/>
              <a:t>Challenges: unclear about physical definition, attributes and how to separate different feeders</a:t>
            </a:r>
          </a:p>
          <a:p>
            <a:pPr lvl="1"/>
            <a:r>
              <a:rPr lang="en-US" sz="1800" dirty="0"/>
              <a:t>Working on tool development to translate multiple feeders with multiple sources (not supported in current version of the tool)</a:t>
            </a:r>
          </a:p>
          <a:p>
            <a:pPr lvl="1"/>
            <a:r>
              <a:rPr lang="en-US" sz="1800" dirty="0"/>
              <a:t>Doable, but would take a couple of months</a:t>
            </a:r>
            <a:endParaRPr lang="en-US" sz="2000" dirty="0"/>
          </a:p>
          <a:p>
            <a:r>
              <a:rPr lang="en-US" sz="2000" dirty="0"/>
              <a:t>Feeder Selection</a:t>
            </a:r>
          </a:p>
          <a:p>
            <a:pPr lvl="1"/>
            <a:r>
              <a:rPr lang="en-US" sz="1800" dirty="0"/>
              <a:t>Needs more discussion about which feeders to select as typical feeders in analysis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1221287" lvl="3" indent="0">
              <a:buNone/>
            </a:pPr>
            <a:endParaRPr lang="en-US" sz="16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1719B7E-EBA6-068C-EAEA-997E5434185B}"/>
              </a:ext>
            </a:extLst>
          </p:cNvPr>
          <p:cNvSpPr/>
          <p:nvPr/>
        </p:nvSpPr>
        <p:spPr>
          <a:xfrm>
            <a:off x="1504950" y="1093708"/>
            <a:ext cx="3680460" cy="202668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F01109-E158-6A94-891B-C3FE4C808DFB}"/>
              </a:ext>
            </a:extLst>
          </p:cNvPr>
          <p:cNvSpPr txBox="1"/>
          <p:nvPr/>
        </p:nvSpPr>
        <p:spPr>
          <a:xfrm>
            <a:off x="1775303" y="1236250"/>
            <a:ext cx="32213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PHI and BGE Cyme Network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1BABB8-7695-1D66-C1E5-1560B6AE7800}"/>
              </a:ext>
            </a:extLst>
          </p:cNvPr>
          <p:cNvSpPr txBox="1"/>
          <p:nvPr/>
        </p:nvSpPr>
        <p:spPr>
          <a:xfrm>
            <a:off x="1555678" y="1791639"/>
            <a:ext cx="4216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PHI and BGE </a:t>
            </a:r>
            <a:r>
              <a:rPr lang="en-US" dirty="0" err="1"/>
              <a:t>OpenDSS</a:t>
            </a:r>
            <a:r>
              <a:rPr lang="en-US" dirty="0"/>
              <a:t> Network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D6DA95-E269-4213-A139-94EABE55E3FC}"/>
              </a:ext>
            </a:extLst>
          </p:cNvPr>
          <p:cNvSpPr/>
          <p:nvPr/>
        </p:nvSpPr>
        <p:spPr>
          <a:xfrm>
            <a:off x="2196256" y="2352802"/>
            <a:ext cx="2286209" cy="55950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6DE8747-2706-04E6-C8FC-330EC54C7FAA}"/>
              </a:ext>
            </a:extLst>
          </p:cNvPr>
          <p:cNvSpPr txBox="1"/>
          <p:nvPr/>
        </p:nvSpPr>
        <p:spPr>
          <a:xfrm>
            <a:off x="2391518" y="2466894"/>
            <a:ext cx="2286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Typical Feeders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E220470-91F7-B3A6-B10E-96DF9129D4CD}"/>
              </a:ext>
            </a:extLst>
          </p:cNvPr>
          <p:cNvCxnSpPr>
            <a:cxnSpLocks/>
          </p:cNvCxnSpPr>
          <p:nvPr/>
        </p:nvCxnSpPr>
        <p:spPr>
          <a:xfrm>
            <a:off x="3329466" y="1573970"/>
            <a:ext cx="0" cy="258402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B990B59E-5913-5A1C-EB3B-5987567E89F0}"/>
              </a:ext>
            </a:extLst>
          </p:cNvPr>
          <p:cNvSpPr txBox="1"/>
          <p:nvPr/>
        </p:nvSpPr>
        <p:spPr>
          <a:xfrm>
            <a:off x="706630" y="719209"/>
            <a:ext cx="5007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AB800"/>
                </a:solidFill>
              </a:rPr>
              <a:t>Step 1:Data Collection and Network Modeling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841FEE2B-E6AC-353C-7AD7-535BA5405485}"/>
              </a:ext>
            </a:extLst>
          </p:cNvPr>
          <p:cNvCxnSpPr>
            <a:cxnSpLocks/>
          </p:cNvCxnSpPr>
          <p:nvPr/>
        </p:nvCxnSpPr>
        <p:spPr>
          <a:xfrm>
            <a:off x="3313220" y="2092240"/>
            <a:ext cx="0" cy="258402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42EE1EEB-A946-E0BE-EBCE-2B242FEECC80}"/>
              </a:ext>
            </a:extLst>
          </p:cNvPr>
          <p:cNvSpPr/>
          <p:nvPr/>
        </p:nvSpPr>
        <p:spPr>
          <a:xfrm>
            <a:off x="634310" y="639678"/>
            <a:ext cx="5047463" cy="2770911"/>
          </a:xfrm>
          <a:prstGeom prst="rect">
            <a:avLst/>
          </a:prstGeom>
          <a:solidFill>
            <a:srgbClr val="7AB800">
              <a:alpha val="14118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65972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0829" y="-259165"/>
            <a:ext cx="11163868" cy="828948"/>
          </a:xfrm>
        </p:spPr>
        <p:txBody>
          <a:bodyPr/>
          <a:lstStyle/>
          <a:p>
            <a:r>
              <a:rPr lang="en-US" dirty="0" err="1"/>
              <a:t>Ateam</a:t>
            </a:r>
            <a:r>
              <a:rPr lang="en-US" dirty="0"/>
              <a:t> coupling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44522E3-500F-532E-61AA-C7DCF53258C5}"/>
              </a:ext>
            </a:extLst>
          </p:cNvPr>
          <p:cNvSpPr/>
          <p:nvPr/>
        </p:nvSpPr>
        <p:spPr>
          <a:xfrm>
            <a:off x="1276732" y="1356032"/>
            <a:ext cx="3043713" cy="55950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B554F4D-68D8-2771-4571-78BC763D101D}"/>
              </a:ext>
            </a:extLst>
          </p:cNvPr>
          <p:cNvSpPr txBox="1"/>
          <p:nvPr/>
        </p:nvSpPr>
        <p:spPr>
          <a:xfrm>
            <a:off x="1363694" y="1438194"/>
            <a:ext cx="3485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ATEAM Charing Schedule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49E4428-9586-33BE-6717-AB2D507ED1A0}"/>
              </a:ext>
            </a:extLst>
          </p:cNvPr>
          <p:cNvSpPr/>
          <p:nvPr/>
        </p:nvSpPr>
        <p:spPr>
          <a:xfrm>
            <a:off x="875249" y="2336036"/>
            <a:ext cx="3941686" cy="79156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51A483F-3EE3-762D-122D-48498784FFED}"/>
              </a:ext>
            </a:extLst>
          </p:cNvPr>
          <p:cNvSpPr txBox="1"/>
          <p:nvPr/>
        </p:nvSpPr>
        <p:spPr>
          <a:xfrm>
            <a:off x="997530" y="2408650"/>
            <a:ext cx="39416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Charging Schedule Mapping and Disaggregation to Feeder Level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90C764E-D0DB-0652-DA8F-70DAA864CC98}"/>
              </a:ext>
            </a:extLst>
          </p:cNvPr>
          <p:cNvCxnSpPr>
            <a:cxnSpLocks/>
          </p:cNvCxnSpPr>
          <p:nvPr/>
        </p:nvCxnSpPr>
        <p:spPr>
          <a:xfrm>
            <a:off x="2699663" y="2003822"/>
            <a:ext cx="0" cy="274677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1" name="Rectangle 60">
            <a:extLst>
              <a:ext uri="{FF2B5EF4-FFF2-40B4-BE49-F238E27FC236}">
                <a16:creationId xmlns:a16="http://schemas.microsoft.com/office/drawing/2014/main" id="{E6EC13C2-3F41-AAA7-5B81-97E4D5707635}"/>
              </a:ext>
            </a:extLst>
          </p:cNvPr>
          <p:cNvSpPr/>
          <p:nvPr/>
        </p:nvSpPr>
        <p:spPr>
          <a:xfrm>
            <a:off x="582895" y="755704"/>
            <a:ext cx="4594895" cy="2595019"/>
          </a:xfrm>
          <a:prstGeom prst="rect">
            <a:avLst/>
          </a:prstGeom>
          <a:solidFill>
            <a:srgbClr val="7AB800">
              <a:alpha val="14118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48968E09-B306-A319-8536-41D957608E95}"/>
              </a:ext>
            </a:extLst>
          </p:cNvPr>
          <p:cNvSpPr txBox="1"/>
          <p:nvPr/>
        </p:nvSpPr>
        <p:spPr>
          <a:xfrm>
            <a:off x="1347502" y="928298"/>
            <a:ext cx="3951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AB800"/>
                </a:solidFill>
              </a:rPr>
              <a:t>Step 2: ATEAM Coupling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0913A77-7AE6-BC39-4ECC-F452E435B437}"/>
              </a:ext>
            </a:extLst>
          </p:cNvPr>
          <p:cNvSpPr txBox="1"/>
          <p:nvPr/>
        </p:nvSpPr>
        <p:spPr>
          <a:xfrm>
            <a:off x="5298587" y="755704"/>
            <a:ext cx="672347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Collect ATEAM results in selected feeder area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Disaggregate ATEAM result to nodes in the feeder level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Model EVCS in the selected feeders with location, capacity, EVSE type, and charging profile</a:t>
            </a:r>
          </a:p>
          <a:p>
            <a:pPr marL="342900" indent="-342900">
              <a:buAutoNum type="arabicPeriod"/>
            </a:pPr>
            <a:r>
              <a:rPr lang="en-US" dirty="0">
                <a:solidFill>
                  <a:schemeClr val="tx1">
                    <a:lumMod val="50000"/>
                  </a:schemeClr>
                </a:solidFill>
              </a:rPr>
              <a:t>We do not have ATEAM example result now</a:t>
            </a:r>
          </a:p>
          <a:p>
            <a:pPr marL="342900" indent="-342900">
              <a:buAutoNum type="arabicPeriod"/>
            </a:pPr>
            <a:endParaRPr lang="en-US" dirty="0">
              <a:solidFill>
                <a:schemeClr val="tx1">
                  <a:lumMod val="50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7F160C7-0F8F-EB5B-76A3-6CC9100B3B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3773" y="4984169"/>
            <a:ext cx="4225382" cy="128910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153DE28-1BC9-B221-DDE0-A99ED508B793}"/>
              </a:ext>
            </a:extLst>
          </p:cNvPr>
          <p:cNvGrpSpPr/>
          <p:nvPr/>
        </p:nvGrpSpPr>
        <p:grpSpPr>
          <a:xfrm>
            <a:off x="6640518" y="2353448"/>
            <a:ext cx="3090505" cy="2500732"/>
            <a:chOff x="527000" y="2211634"/>
            <a:chExt cx="3090505" cy="2500732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2359A3E0-BF28-4CC5-53A4-48C68AA27CF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3448" y="2211634"/>
              <a:ext cx="3004057" cy="2500732"/>
            </a:xfrm>
            <a:prstGeom prst="rect">
              <a:avLst/>
            </a:prstGeom>
            <a:ln w="38100">
              <a:solidFill>
                <a:srgbClr val="0000FF"/>
              </a:solidFill>
            </a:ln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C164E4D-2E0F-9B3B-483D-329E1DACAEDF}"/>
                </a:ext>
              </a:extLst>
            </p:cNvPr>
            <p:cNvSpPr/>
            <p:nvPr/>
          </p:nvSpPr>
          <p:spPr>
            <a:xfrm>
              <a:off x="685800" y="3990976"/>
              <a:ext cx="628650" cy="423862"/>
            </a:xfrm>
            <a:prstGeom prst="rect">
              <a:avLst/>
            </a:prstGeom>
            <a:solidFill>
              <a:schemeClr val="accent1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08F7BB53-FA69-FC7F-64DC-B317B72F5791}"/>
                </a:ext>
              </a:extLst>
            </p:cNvPr>
            <p:cNvSpPr/>
            <p:nvPr/>
          </p:nvSpPr>
          <p:spPr>
            <a:xfrm>
              <a:off x="1662113" y="3581400"/>
              <a:ext cx="80962" cy="76200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BAF742D4-A684-1266-BEE4-48DD0AB86E38}"/>
                </a:ext>
              </a:extLst>
            </p:cNvPr>
            <p:cNvSpPr/>
            <p:nvPr/>
          </p:nvSpPr>
          <p:spPr>
            <a:xfrm>
              <a:off x="2457450" y="3162300"/>
              <a:ext cx="80962" cy="76200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1C2BBF4-93C2-F0B6-E117-C487A98815E6}"/>
                </a:ext>
              </a:extLst>
            </p:cNvPr>
            <p:cNvSpPr/>
            <p:nvPr/>
          </p:nvSpPr>
          <p:spPr>
            <a:xfrm>
              <a:off x="3143250" y="3162300"/>
              <a:ext cx="80962" cy="76200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4CC0F325-50EA-0289-8E70-1A74B4259064}"/>
                </a:ext>
              </a:extLst>
            </p:cNvPr>
            <p:cNvSpPr/>
            <p:nvPr/>
          </p:nvSpPr>
          <p:spPr>
            <a:xfrm>
              <a:off x="3143250" y="3810000"/>
              <a:ext cx="80962" cy="76200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B1D0D3ED-6F2F-4E75-6728-92DBEC8D2FF3}"/>
                </a:ext>
              </a:extLst>
            </p:cNvPr>
            <p:cNvSpPr/>
            <p:nvPr/>
          </p:nvSpPr>
          <p:spPr>
            <a:xfrm>
              <a:off x="3143250" y="2495550"/>
              <a:ext cx="80962" cy="76200"/>
            </a:xfrm>
            <a:prstGeom prst="ellipse">
              <a:avLst/>
            </a:prstGeom>
            <a:solidFill>
              <a:schemeClr val="tx1">
                <a:lumMod val="50000"/>
              </a:schemeClr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8BD0EB1D-1F62-6F38-74CE-52B5E0FF60B2}"/>
                </a:ext>
              </a:extLst>
            </p:cNvPr>
            <p:cNvCxnSpPr>
              <a:endCxn id="15" idx="1"/>
            </p:cNvCxnSpPr>
            <p:nvPr/>
          </p:nvCxnSpPr>
          <p:spPr>
            <a:xfrm flipV="1">
              <a:off x="1314450" y="3646441"/>
              <a:ext cx="359520" cy="344535"/>
            </a:xfrm>
            <a:prstGeom prst="line">
              <a:avLst/>
            </a:prstGeom>
            <a:ln w="19050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272F4C63-9760-6060-F9AC-656FDC8124BD}"/>
                </a:ext>
              </a:extLst>
            </p:cNvPr>
            <p:cNvCxnSpPr>
              <a:cxnSpLocks/>
              <a:endCxn id="16" idx="3"/>
            </p:cNvCxnSpPr>
            <p:nvPr/>
          </p:nvCxnSpPr>
          <p:spPr>
            <a:xfrm flipV="1">
              <a:off x="1695401" y="3227341"/>
              <a:ext cx="773906" cy="392159"/>
            </a:xfrm>
            <a:prstGeom prst="line">
              <a:avLst/>
            </a:prstGeom>
            <a:ln w="19050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7C0BBB02-93D5-9C0B-919E-2F076B5158EF}"/>
                </a:ext>
              </a:extLst>
            </p:cNvPr>
            <p:cNvCxnSpPr>
              <a:cxnSpLocks/>
              <a:endCxn id="17" idx="2"/>
            </p:cNvCxnSpPr>
            <p:nvPr/>
          </p:nvCxnSpPr>
          <p:spPr>
            <a:xfrm>
              <a:off x="2538412" y="3200400"/>
              <a:ext cx="604838" cy="0"/>
            </a:xfrm>
            <a:prstGeom prst="line">
              <a:avLst/>
            </a:prstGeom>
            <a:ln w="19050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D52784CE-B257-BC49-9220-B535F1404613}"/>
                </a:ext>
              </a:extLst>
            </p:cNvPr>
            <p:cNvCxnSpPr>
              <a:cxnSpLocks/>
              <a:stCxn id="22" idx="0"/>
            </p:cNvCxnSpPr>
            <p:nvPr/>
          </p:nvCxnSpPr>
          <p:spPr>
            <a:xfrm flipV="1">
              <a:off x="3183731" y="3237683"/>
              <a:ext cx="0" cy="572317"/>
            </a:xfrm>
            <a:prstGeom prst="line">
              <a:avLst/>
            </a:prstGeom>
            <a:ln w="19050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A0DC05D-3A89-8E0B-B8BA-D98375EF7BD8}"/>
                </a:ext>
              </a:extLst>
            </p:cNvPr>
            <p:cNvCxnSpPr>
              <a:cxnSpLocks/>
              <a:stCxn id="17" idx="0"/>
              <a:endCxn id="24" idx="4"/>
            </p:cNvCxnSpPr>
            <p:nvPr/>
          </p:nvCxnSpPr>
          <p:spPr>
            <a:xfrm flipV="1">
              <a:off x="3183731" y="2571750"/>
              <a:ext cx="0" cy="590550"/>
            </a:xfrm>
            <a:prstGeom prst="line">
              <a:avLst/>
            </a:prstGeom>
            <a:ln w="19050">
              <a:solidFill>
                <a:srgbClr val="00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A480C63-11E7-572A-463E-02B704C34F9A}"/>
                </a:ext>
              </a:extLst>
            </p:cNvPr>
            <p:cNvSpPr txBox="1"/>
            <p:nvPr/>
          </p:nvSpPr>
          <p:spPr>
            <a:xfrm>
              <a:off x="2614612" y="2399810"/>
              <a:ext cx="609600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100" b="1" dirty="0"/>
                <a:t>Node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5A67736-EC98-508F-ECC3-1263712E82BC}"/>
                </a:ext>
              </a:extLst>
            </p:cNvPr>
            <p:cNvSpPr txBox="1"/>
            <p:nvPr/>
          </p:nvSpPr>
          <p:spPr>
            <a:xfrm rot="19897508">
              <a:off x="1711276" y="3162300"/>
              <a:ext cx="609600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100" b="1" dirty="0"/>
                <a:t>Line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915E19C-08EE-506F-FFEF-60C16BC7DE17}"/>
                </a:ext>
              </a:extLst>
            </p:cNvPr>
            <p:cNvSpPr txBox="1"/>
            <p:nvPr/>
          </p:nvSpPr>
          <p:spPr>
            <a:xfrm>
              <a:off x="527000" y="3755395"/>
              <a:ext cx="967210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100" b="1" dirty="0"/>
                <a:t>Substation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BC1925E-7AAF-5A0E-6886-7980EC2C28B6}"/>
                </a:ext>
              </a:extLst>
            </p:cNvPr>
            <p:cNvSpPr txBox="1"/>
            <p:nvPr/>
          </p:nvSpPr>
          <p:spPr>
            <a:xfrm>
              <a:off x="2260719" y="2733452"/>
              <a:ext cx="743000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100" b="1" dirty="0">
                  <a:solidFill>
                    <a:srgbClr val="FF0000"/>
                  </a:solidFill>
                </a:rPr>
                <a:t>EVCS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2C1DD774-EC9F-0691-480C-9FE938A5C56D}"/>
                </a:ext>
              </a:extLst>
            </p:cNvPr>
            <p:cNvCxnSpPr/>
            <p:nvPr/>
          </p:nvCxnSpPr>
          <p:spPr>
            <a:xfrm>
              <a:off x="2840831" y="2864472"/>
              <a:ext cx="188288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EC53DFBB-C232-EFEF-B122-B56786132EDC}"/>
                </a:ext>
              </a:extLst>
            </p:cNvPr>
            <p:cNvCxnSpPr>
              <a:cxnSpLocks/>
              <a:endCxn id="17" idx="1"/>
            </p:cNvCxnSpPr>
            <p:nvPr/>
          </p:nvCxnSpPr>
          <p:spPr>
            <a:xfrm>
              <a:off x="3090167" y="2896682"/>
              <a:ext cx="64940" cy="276777"/>
            </a:xfrm>
            <a:prstGeom prst="line">
              <a:avLst/>
            </a:prstGeom>
            <a:ln w="12700">
              <a:solidFill>
                <a:srgbClr val="FF0000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C1FE04FB-4EB8-8C4C-70C7-58E5C98732D5}"/>
                </a:ext>
              </a:extLst>
            </p:cNvPr>
            <p:cNvCxnSpPr>
              <a:cxnSpLocks/>
              <a:stCxn id="16" idx="7"/>
            </p:cNvCxnSpPr>
            <p:nvPr/>
          </p:nvCxnSpPr>
          <p:spPr>
            <a:xfrm flipV="1">
              <a:off x="2526555" y="2917914"/>
              <a:ext cx="563658" cy="255545"/>
            </a:xfrm>
            <a:prstGeom prst="line">
              <a:avLst/>
            </a:prstGeom>
            <a:ln w="12700">
              <a:solidFill>
                <a:srgbClr val="FF0000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E09F12C4-E0D5-89AF-D5B0-A53595FC11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90167" y="2543417"/>
              <a:ext cx="93564" cy="374497"/>
            </a:xfrm>
            <a:prstGeom prst="line">
              <a:avLst/>
            </a:prstGeom>
            <a:ln w="12700">
              <a:solidFill>
                <a:srgbClr val="FF0000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38CC6A84-00FB-4ABC-EE64-8D39002940A0}"/>
                </a:ext>
              </a:extLst>
            </p:cNvPr>
            <p:cNvSpPr/>
            <p:nvPr/>
          </p:nvSpPr>
          <p:spPr>
            <a:xfrm rot="16200000">
              <a:off x="3040089" y="3468799"/>
              <a:ext cx="292100" cy="98380"/>
            </a:xfrm>
            <a:prstGeom prst="rect">
              <a:avLst/>
            </a:prstGeom>
            <a:solidFill>
              <a:srgbClr val="0000FF"/>
            </a:solidFill>
            <a:ln>
              <a:solidFill>
                <a:srgbClr val="0000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8F3E94CA-DA2C-8418-D4B3-3A9DDFD3C2D3}"/>
                </a:ext>
              </a:extLst>
            </p:cNvPr>
            <p:cNvCxnSpPr/>
            <p:nvPr/>
          </p:nvCxnSpPr>
          <p:spPr>
            <a:xfrm flipV="1">
              <a:off x="2777329" y="3646441"/>
              <a:ext cx="345308" cy="315142"/>
            </a:xfrm>
            <a:prstGeom prst="straightConnector1">
              <a:avLst/>
            </a:prstGeom>
            <a:ln>
              <a:solidFill>
                <a:srgbClr val="0000FF"/>
              </a:solidFill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DC443AA1-E322-7E1E-CD18-E9FC9A68B1E7}"/>
                </a:ext>
              </a:extLst>
            </p:cNvPr>
            <p:cNvSpPr txBox="1"/>
            <p:nvPr/>
          </p:nvSpPr>
          <p:spPr>
            <a:xfrm>
              <a:off x="1879600" y="3868283"/>
              <a:ext cx="105425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1100" b="1" dirty="0">
                  <a:solidFill>
                    <a:srgbClr val="0000FF"/>
                  </a:solidFill>
                </a:rPr>
                <a:t>Impedance</a:t>
              </a: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06F377A5-9B21-DEBC-4AFA-A51949D119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4335" y="3466500"/>
            <a:ext cx="3553015" cy="2852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1724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0829" y="-259165"/>
            <a:ext cx="11163868" cy="828948"/>
          </a:xfrm>
        </p:spPr>
        <p:txBody>
          <a:bodyPr/>
          <a:lstStyle/>
          <a:p>
            <a:r>
              <a:rPr lang="en-US" dirty="0"/>
              <a:t>Grid impact analysis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4D3224A-49CE-5ABD-9559-A4F83E45987A}"/>
              </a:ext>
            </a:extLst>
          </p:cNvPr>
          <p:cNvSpPr/>
          <p:nvPr/>
        </p:nvSpPr>
        <p:spPr>
          <a:xfrm>
            <a:off x="1276629" y="1145730"/>
            <a:ext cx="4491990" cy="68150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A8DAEBE-124F-E015-6C08-CE801805FDBB}"/>
              </a:ext>
            </a:extLst>
          </p:cNvPr>
          <p:cNvSpPr/>
          <p:nvPr/>
        </p:nvSpPr>
        <p:spPr>
          <a:xfrm>
            <a:off x="1402359" y="1274622"/>
            <a:ext cx="4069080" cy="410793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Power Flow Analysis in Feeder Level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A7FFFA04-7E53-6EB9-5EEB-46D12BEFC832}"/>
              </a:ext>
            </a:extLst>
          </p:cNvPr>
          <p:cNvCxnSpPr>
            <a:cxnSpLocks/>
            <a:stCxn id="18" idx="2"/>
          </p:cNvCxnSpPr>
          <p:nvPr/>
        </p:nvCxnSpPr>
        <p:spPr>
          <a:xfrm>
            <a:off x="3522624" y="1827233"/>
            <a:ext cx="0" cy="348120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2" name="Rectangle 41">
            <a:extLst>
              <a:ext uri="{FF2B5EF4-FFF2-40B4-BE49-F238E27FC236}">
                <a16:creationId xmlns:a16="http://schemas.microsoft.com/office/drawing/2014/main" id="{3975521E-3F95-B55B-A1C1-A2C71CDD35A9}"/>
              </a:ext>
            </a:extLst>
          </p:cNvPr>
          <p:cNvSpPr/>
          <p:nvPr/>
        </p:nvSpPr>
        <p:spPr>
          <a:xfrm>
            <a:off x="1276629" y="2198964"/>
            <a:ext cx="4491990" cy="66061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D219CAA8-72DA-239B-5475-307D95F4D14F}"/>
              </a:ext>
            </a:extLst>
          </p:cNvPr>
          <p:cNvSpPr/>
          <p:nvPr/>
        </p:nvSpPr>
        <p:spPr>
          <a:xfrm>
            <a:off x="1402359" y="2303402"/>
            <a:ext cx="4069080" cy="383598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Economic Analysis in Feeder Level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BBF013A9-CD55-973F-BFFC-12C5D75E8259}"/>
              </a:ext>
            </a:extLst>
          </p:cNvPr>
          <p:cNvSpPr/>
          <p:nvPr/>
        </p:nvSpPr>
        <p:spPr>
          <a:xfrm>
            <a:off x="1276629" y="3202423"/>
            <a:ext cx="4491990" cy="66061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B062B8E9-9B10-D9D6-7041-D5BDE6D29A3C}"/>
              </a:ext>
            </a:extLst>
          </p:cNvPr>
          <p:cNvSpPr/>
          <p:nvPr/>
        </p:nvSpPr>
        <p:spPr>
          <a:xfrm>
            <a:off x="1402359" y="3342340"/>
            <a:ext cx="4069080" cy="383598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T&amp;D Co-simulation</a:t>
            </a: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06DBDFC8-945D-5889-C887-F0E7301995CE}"/>
              </a:ext>
            </a:extLst>
          </p:cNvPr>
          <p:cNvCxnSpPr>
            <a:cxnSpLocks/>
          </p:cNvCxnSpPr>
          <p:nvPr/>
        </p:nvCxnSpPr>
        <p:spPr>
          <a:xfrm>
            <a:off x="3522624" y="2859577"/>
            <a:ext cx="0" cy="348120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38304229-BB34-ABA7-BAA9-A65531424558}"/>
              </a:ext>
            </a:extLst>
          </p:cNvPr>
          <p:cNvSpPr txBox="1"/>
          <p:nvPr/>
        </p:nvSpPr>
        <p:spPr>
          <a:xfrm>
            <a:off x="711675" y="656178"/>
            <a:ext cx="64890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AB800"/>
                </a:solidFill>
              </a:rPr>
              <a:t>Step 3: Grid Impact Physical, Economic, T&amp;D Analysis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89D16418-7DFC-A3FC-AC96-4E756E6539C9}"/>
              </a:ext>
            </a:extLst>
          </p:cNvPr>
          <p:cNvSpPr/>
          <p:nvPr/>
        </p:nvSpPr>
        <p:spPr>
          <a:xfrm>
            <a:off x="590829" y="569783"/>
            <a:ext cx="6000749" cy="3533587"/>
          </a:xfrm>
          <a:prstGeom prst="rect">
            <a:avLst/>
          </a:prstGeom>
          <a:solidFill>
            <a:srgbClr val="7AB800">
              <a:alpha val="14118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62F8C3-9C04-FED2-C18D-9033D94F80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96873" y="569783"/>
            <a:ext cx="5161778" cy="5001935"/>
          </a:xfrm>
        </p:spPr>
        <p:txBody>
          <a:bodyPr/>
          <a:lstStyle/>
          <a:p>
            <a:r>
              <a:rPr lang="en-US" sz="2000" dirty="0"/>
              <a:t>Power Flow Analysis</a:t>
            </a:r>
          </a:p>
          <a:p>
            <a:pPr lvl="1"/>
            <a:r>
              <a:rPr lang="en-US" sz="1800" dirty="0"/>
              <a:t>Run power flow on selected feeders with EVCS charging profiles from ATEAM</a:t>
            </a:r>
          </a:p>
          <a:p>
            <a:pPr lvl="1"/>
            <a:r>
              <a:rPr lang="en-US" sz="1800" dirty="0"/>
              <a:t>Check voltage profiles, network losses, line congestion, transformer overload, overall loading condition, peak load in the network</a:t>
            </a:r>
          </a:p>
          <a:p>
            <a:pPr lvl="1"/>
            <a:r>
              <a:rPr lang="en-US" sz="1800" dirty="0"/>
              <a:t>Conduct time series power flow with different load profiles, different EV charging profiles and different EV penetration level</a:t>
            </a: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1221287" lvl="3" indent="0">
              <a:buNone/>
            </a:pPr>
            <a:endParaRPr lang="en-US" sz="1600" dirty="0"/>
          </a:p>
        </p:txBody>
      </p:sp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33A098AF-802E-4411-4715-220B239F125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63376439"/>
              </p:ext>
            </p:extLst>
          </p:nvPr>
        </p:nvGraphicFramePr>
        <p:xfrm>
          <a:off x="7717434" y="3056136"/>
          <a:ext cx="3620506" cy="13396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2AC1F7B4-0BAA-989E-4AC3-8BF53E7C52AD}"/>
              </a:ext>
            </a:extLst>
          </p:cNvPr>
          <p:cNvSpPr txBox="1">
            <a:spLocks/>
          </p:cNvSpPr>
          <p:nvPr/>
        </p:nvSpPr>
        <p:spPr>
          <a:xfrm>
            <a:off x="6891321" y="4395740"/>
            <a:ext cx="5170126" cy="5001935"/>
          </a:xfrm>
          <a:prstGeom prst="rect">
            <a:avLst/>
          </a:prstGeom>
        </p:spPr>
        <p:txBody>
          <a:bodyPr vert="horz" lIns="0" tIns="0" rIns="0" bIns="45720" rtlCol="0">
            <a:noAutofit/>
          </a:bodyPr>
          <a:lstStyle>
            <a:lvl1pPr marL="230712" indent="-230712" algn="l" defTabSz="609585" rtl="0" eaLnBrk="1" latinLnBrk="0" hangingPunct="1">
              <a:spcBef>
                <a:spcPts val="800"/>
              </a:spcBef>
              <a:spcAft>
                <a:spcPts val="0"/>
              </a:spcAft>
              <a:buFont typeface="Wingdings" pitchFamily="2" charset="2"/>
              <a:buChar char="§"/>
              <a:defRPr sz="2400" kern="1200" baseline="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94249" indent="-315376" algn="l" defTabSz="609585" rtl="0" eaLnBrk="1" latinLnBrk="0" hangingPunct="1"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20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071007" indent="-249760" algn="l" defTabSz="609585" rtl="0" eaLnBrk="1" latinLnBrk="0" hangingPunct="1"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449881" indent="-228594" algn="l" defTabSz="609585" rtl="0" eaLnBrk="1" latinLnBrk="0" hangingPunct="1"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754" indent="-228594" algn="l" defTabSz="609585" rtl="0" eaLnBrk="1" latinLnBrk="0" hangingPunct="1"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Economic Analysis</a:t>
            </a:r>
          </a:p>
          <a:p>
            <a:pPr lvl="1"/>
            <a:r>
              <a:rPr lang="en-US" sz="1800" dirty="0"/>
              <a:t>Evaluate revenue and operational cost of smart charging management and grid service provision profiles</a:t>
            </a:r>
          </a:p>
          <a:p>
            <a:pPr lvl="1"/>
            <a:r>
              <a:rPr lang="en-US" sz="1800" dirty="0"/>
              <a:t>Assess grid upgrade needs, cost and benefits based on grid and EVSE expansion scenarios</a:t>
            </a:r>
          </a:p>
          <a:p>
            <a:pPr marL="1221287" lvl="3" indent="0">
              <a:buFont typeface="Arial"/>
              <a:buNone/>
            </a:pPr>
            <a:endParaRPr lang="en-US" sz="1600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9BF07F0D-7EC1-B0EC-2501-68AA00E0230A}"/>
              </a:ext>
            </a:extLst>
          </p:cNvPr>
          <p:cNvSpPr txBox="1">
            <a:spLocks/>
          </p:cNvSpPr>
          <p:nvPr/>
        </p:nvSpPr>
        <p:spPr>
          <a:xfrm>
            <a:off x="598492" y="4189765"/>
            <a:ext cx="5993085" cy="5001935"/>
          </a:xfrm>
          <a:prstGeom prst="rect">
            <a:avLst/>
          </a:prstGeom>
        </p:spPr>
        <p:txBody>
          <a:bodyPr vert="horz" lIns="0" tIns="0" rIns="0" bIns="45720" rtlCol="0">
            <a:noAutofit/>
          </a:bodyPr>
          <a:lstStyle>
            <a:lvl1pPr marL="230712" indent="-230712" algn="l" defTabSz="609585" rtl="0" eaLnBrk="1" latinLnBrk="0" hangingPunct="1">
              <a:spcBef>
                <a:spcPts val="800"/>
              </a:spcBef>
              <a:spcAft>
                <a:spcPts val="0"/>
              </a:spcAft>
              <a:buFont typeface="Wingdings" pitchFamily="2" charset="2"/>
              <a:buChar char="§"/>
              <a:defRPr sz="2400" kern="1200" baseline="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94249" indent="-315376" algn="l" defTabSz="609585" rtl="0" eaLnBrk="1" latinLnBrk="0" hangingPunct="1"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20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071007" indent="-249760" algn="l" defTabSz="609585" rtl="0" eaLnBrk="1" latinLnBrk="0" hangingPunct="1">
              <a:spcBef>
                <a:spcPts val="0"/>
              </a:spcBef>
              <a:spcAft>
                <a:spcPts val="0"/>
              </a:spcAft>
              <a:buFont typeface="Arial"/>
              <a:buChar char="•"/>
              <a:defRPr sz="18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449881" indent="-228594" algn="l" defTabSz="609585" rtl="0" eaLnBrk="1" latinLnBrk="0" hangingPunct="1">
              <a:spcBef>
                <a:spcPts val="0"/>
              </a:spcBef>
              <a:spcAft>
                <a:spcPts val="0"/>
              </a:spcAft>
              <a:buFont typeface="Arial"/>
              <a:buChar char="–"/>
              <a:defRPr sz="18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754" indent="-228594" algn="l" defTabSz="609585" rtl="0" eaLnBrk="1" latinLnBrk="0" hangingPunct="1">
              <a:spcBef>
                <a:spcPts val="0"/>
              </a:spcBef>
              <a:spcAft>
                <a:spcPts val="0"/>
              </a:spcAft>
              <a:buFont typeface="Arial"/>
              <a:buChar char="»"/>
              <a:defRPr sz="1800" kern="1200">
                <a:solidFill>
                  <a:schemeClr val="tx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609585" rtl="0" eaLnBrk="1" latinLnBrk="0" hangingPunct="1">
              <a:spcBef>
                <a:spcPct val="20000"/>
              </a:spcBef>
              <a:buFont typeface="Arial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T&amp;D Co-simulation Analysis</a:t>
            </a:r>
          </a:p>
          <a:p>
            <a:pPr lvl="1"/>
            <a:r>
              <a:rPr lang="en-US" sz="1800" dirty="0"/>
              <a:t>Using IEEE standard transmission network and BGE distribution feeders in co-simulation platform</a:t>
            </a:r>
          </a:p>
          <a:p>
            <a:pPr marL="1221287" lvl="3" indent="0">
              <a:buFont typeface="Arial"/>
              <a:buNone/>
            </a:pPr>
            <a:endParaRPr lang="en-US" sz="1600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F9E91D6-0BA7-617C-1615-774533A93454}"/>
              </a:ext>
            </a:extLst>
          </p:cNvPr>
          <p:cNvSpPr/>
          <p:nvPr/>
        </p:nvSpPr>
        <p:spPr>
          <a:xfrm>
            <a:off x="3786015" y="5763368"/>
            <a:ext cx="467073" cy="368717"/>
          </a:xfrm>
          <a:prstGeom prst="ellipse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6" descr="IEEE 14-Bus System - Illinois Center for a Smarter Electric Grid (ICSEG)">
            <a:extLst>
              <a:ext uri="{FF2B5EF4-FFF2-40B4-BE49-F238E27FC236}">
                <a16:creationId xmlns:a16="http://schemas.microsoft.com/office/drawing/2014/main" id="{47EEAF69-E0B8-C183-ABE1-8B6F1E9C8F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5" t="1850" r="5172" b="2937"/>
          <a:stretch/>
        </p:blipFill>
        <p:spPr bwMode="auto">
          <a:xfrm>
            <a:off x="1340114" y="5077131"/>
            <a:ext cx="1745698" cy="1390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DED486D-1817-FCA0-1969-1315BAC8C5AA}"/>
              </a:ext>
            </a:extLst>
          </p:cNvPr>
          <p:cNvCxnSpPr>
            <a:cxnSpLocks/>
          </p:cNvCxnSpPr>
          <p:nvPr/>
        </p:nvCxnSpPr>
        <p:spPr>
          <a:xfrm flipH="1" flipV="1">
            <a:off x="2432807" y="5232782"/>
            <a:ext cx="1442067" cy="50159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B18A468B-DC5C-6C68-FADC-3D3E73048369}"/>
              </a:ext>
            </a:extLst>
          </p:cNvPr>
          <p:cNvSpPr/>
          <p:nvPr/>
        </p:nvSpPr>
        <p:spPr>
          <a:xfrm>
            <a:off x="1036467" y="5056398"/>
            <a:ext cx="2400432" cy="1422708"/>
          </a:xfrm>
          <a:prstGeom prst="roundRect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A19FD33-FEE8-B404-FC74-24CD881BB695}"/>
              </a:ext>
            </a:extLst>
          </p:cNvPr>
          <p:cNvSpPr txBox="1"/>
          <p:nvPr/>
        </p:nvSpPr>
        <p:spPr>
          <a:xfrm>
            <a:off x="3521216" y="5334522"/>
            <a:ext cx="146374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7AB800"/>
                </a:solidFill>
              </a:rPr>
              <a:t>Connected</a:t>
            </a:r>
            <a:r>
              <a:rPr lang="zh-CN" altLang="en-US" sz="1400" dirty="0">
                <a:solidFill>
                  <a:srgbClr val="7AB800"/>
                </a:solidFill>
              </a:rPr>
              <a:t> </a:t>
            </a:r>
            <a:r>
              <a:rPr lang="en-US" altLang="zh-CN" sz="1400" dirty="0">
                <a:solidFill>
                  <a:srgbClr val="7AB800"/>
                </a:solidFill>
              </a:rPr>
              <a:t>to</a:t>
            </a:r>
            <a:endParaRPr lang="en-US" sz="1400" dirty="0">
              <a:solidFill>
                <a:srgbClr val="7AB800"/>
              </a:solidFill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279F117F-8035-AB30-D493-AB572298D6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16059" y="5567227"/>
            <a:ext cx="2371230" cy="72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906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84DD7A7E-7E18-AE7C-EC46-6939DDDC55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3106" y="3267493"/>
            <a:ext cx="3818906" cy="2770911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2D9F23B9-3A04-28FD-1F31-AE873CF4BF23}"/>
              </a:ext>
            </a:extLst>
          </p:cNvPr>
          <p:cNvSpPr txBox="1"/>
          <p:nvPr/>
        </p:nvSpPr>
        <p:spPr>
          <a:xfrm>
            <a:off x="6955497" y="3314152"/>
            <a:ext cx="14432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SOURCE_7773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7B9A2FE4-D1C2-E714-05C4-BBA3CBDDD2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7195" y="3116886"/>
            <a:ext cx="4088805" cy="3066604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0D361D3-3F93-583D-141D-11349D4E1A42}"/>
              </a:ext>
            </a:extLst>
          </p:cNvPr>
          <p:cNvSpPr txBox="1"/>
          <p:nvPr/>
        </p:nvSpPr>
        <p:spPr>
          <a:xfrm>
            <a:off x="1160089" y="3355874"/>
            <a:ext cx="14589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SOURCE_7732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0829" y="-259165"/>
            <a:ext cx="11163868" cy="828948"/>
          </a:xfrm>
        </p:spPr>
        <p:txBody>
          <a:bodyPr/>
          <a:lstStyle/>
          <a:p>
            <a:r>
              <a:rPr lang="en-US" dirty="0"/>
              <a:t>Data collection and network modeling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43F7C1D0-7B4B-7C1F-80BE-691FD6485F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829" y="674510"/>
            <a:ext cx="11248746" cy="1382890"/>
          </a:xfrm>
        </p:spPr>
        <p:txBody>
          <a:bodyPr/>
          <a:lstStyle/>
          <a:p>
            <a:pPr>
              <a:lnSpc>
                <a:spcPts val="2800"/>
              </a:lnSpc>
            </a:pPr>
            <a:r>
              <a:rPr lang="en-US" dirty="0"/>
              <a:t>Cyme(txt)-</a:t>
            </a:r>
            <a:r>
              <a:rPr lang="en-US" dirty="0" err="1"/>
              <a:t>OpenDSS</a:t>
            </a:r>
            <a:r>
              <a:rPr lang="en-US" dirty="0"/>
              <a:t> Conversion Tool Progress</a:t>
            </a:r>
          </a:p>
          <a:p>
            <a:pPr lvl="1">
              <a:lnSpc>
                <a:spcPts val="2800"/>
              </a:lnSpc>
            </a:pPr>
            <a:r>
              <a:rPr lang="en-US" dirty="0"/>
              <a:t>New Capabilities</a:t>
            </a:r>
          </a:p>
          <a:p>
            <a:pPr lvl="2">
              <a:lnSpc>
                <a:spcPts val="2800"/>
              </a:lnSpc>
            </a:pPr>
            <a:r>
              <a:rPr lang="en-US" dirty="0"/>
              <a:t>Separated information for different feeders</a:t>
            </a:r>
          </a:p>
          <a:p>
            <a:pPr lvl="2">
              <a:lnSpc>
                <a:spcPts val="2800"/>
              </a:lnSpc>
            </a:pPr>
            <a:r>
              <a:rPr lang="en-US" dirty="0"/>
              <a:t>Converted multiple feeders with multiple sources from Cyme to </a:t>
            </a:r>
            <a:r>
              <a:rPr lang="en-US" dirty="0" err="1"/>
              <a:t>OpenDSS</a:t>
            </a:r>
            <a:r>
              <a:rPr lang="en-US" dirty="0"/>
              <a:t> at one time </a:t>
            </a:r>
          </a:p>
          <a:p>
            <a:pPr lvl="1">
              <a:lnSpc>
                <a:spcPts val="2800"/>
              </a:lnSpc>
            </a:pPr>
            <a:r>
              <a:rPr lang="en-US" dirty="0"/>
              <a:t>Outcomes for converted two feeders</a:t>
            </a:r>
          </a:p>
          <a:p>
            <a:pPr lvl="2">
              <a:lnSpc>
                <a:spcPts val="2800"/>
              </a:lnSpc>
            </a:pPr>
            <a:r>
              <a:rPr lang="en-US" dirty="0"/>
              <a:t>Feeder 7732 with 871 nodes, Feeder 7773 with 607 nodes</a:t>
            </a:r>
            <a:endParaRPr lang="en-US" sz="2000" dirty="0"/>
          </a:p>
          <a:p>
            <a:pPr marL="1221287" lvl="3" indent="0">
              <a:buNone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7295190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0829" y="-259165"/>
            <a:ext cx="11163868" cy="828948"/>
          </a:xfrm>
        </p:spPr>
        <p:txBody>
          <a:bodyPr/>
          <a:lstStyle/>
          <a:p>
            <a:r>
              <a:rPr lang="en-US" dirty="0"/>
              <a:t>Data collection and network modeling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43F7C1D0-7B4B-7C1F-80BE-691FD6485F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829" y="618243"/>
            <a:ext cx="6298271" cy="97243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F</a:t>
            </a:r>
            <a:r>
              <a:rPr lang="en-US" altLang="zh-CN" dirty="0"/>
              <a:t>eeder 7732</a:t>
            </a:r>
            <a:endParaRPr lang="en-US" dirty="0"/>
          </a:p>
          <a:p>
            <a:pPr marL="821247" lvl="2" indent="0">
              <a:lnSpc>
                <a:spcPct val="150000"/>
              </a:lnSpc>
              <a:buNone/>
            </a:pPr>
            <a:endParaRPr lang="en-US" dirty="0"/>
          </a:p>
          <a:p>
            <a:pPr lvl="2">
              <a:lnSpc>
                <a:spcPct val="150000"/>
              </a:lnSpc>
            </a:pPr>
            <a:endParaRPr lang="en-US" sz="1600" dirty="0"/>
          </a:p>
          <a:p>
            <a:pPr lvl="2">
              <a:lnSpc>
                <a:spcPct val="150000"/>
              </a:lnSpc>
            </a:pPr>
            <a:endParaRPr lang="en-US" sz="16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1221287" lvl="3" indent="0">
              <a:buNone/>
            </a:pPr>
            <a:endParaRPr lang="en-US" sz="16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1900C4A-F807-55E5-C432-D703FD45A9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829" y="1685345"/>
            <a:ext cx="5845228" cy="412673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077C86B-732D-774A-02D0-18FE858662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8164" y="1899917"/>
            <a:ext cx="5248175" cy="3724681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7BCEE00-E987-E6EA-766F-B8F96E0A4913}"/>
              </a:ext>
            </a:extLst>
          </p:cNvPr>
          <p:cNvCxnSpPr>
            <a:cxnSpLocks/>
          </p:cNvCxnSpPr>
          <p:nvPr/>
        </p:nvCxnSpPr>
        <p:spPr>
          <a:xfrm>
            <a:off x="11239500" y="1590675"/>
            <a:ext cx="100533" cy="134626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6EC02B2-7853-1579-67FB-7BF0377F7374}"/>
              </a:ext>
            </a:extLst>
          </p:cNvPr>
          <p:cNvSpPr txBox="1"/>
          <p:nvPr/>
        </p:nvSpPr>
        <p:spPr>
          <a:xfrm>
            <a:off x="10725899" y="1233402"/>
            <a:ext cx="941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Outliers</a:t>
            </a:r>
          </a:p>
        </p:txBody>
      </p:sp>
    </p:spTree>
    <p:extLst>
      <p:ext uri="{BB962C8B-B14F-4D97-AF65-F5344CB8AC3E}">
        <p14:creationId xmlns:p14="http://schemas.microsoft.com/office/powerpoint/2010/main" val="11088645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0829" y="-259165"/>
            <a:ext cx="11163868" cy="828948"/>
          </a:xfrm>
        </p:spPr>
        <p:txBody>
          <a:bodyPr/>
          <a:lstStyle/>
          <a:p>
            <a:r>
              <a:rPr lang="en-US" dirty="0"/>
              <a:t>Data collection and network modeling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43F7C1D0-7B4B-7C1F-80BE-691FD6485F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829" y="618243"/>
            <a:ext cx="6298271" cy="97243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F</a:t>
            </a:r>
            <a:r>
              <a:rPr lang="en-US" altLang="zh-CN" dirty="0"/>
              <a:t>eeder 7773</a:t>
            </a:r>
            <a:endParaRPr lang="en-US" dirty="0"/>
          </a:p>
          <a:p>
            <a:pPr marL="821247" lvl="2" indent="0">
              <a:lnSpc>
                <a:spcPct val="150000"/>
              </a:lnSpc>
              <a:buNone/>
            </a:pPr>
            <a:endParaRPr lang="en-US" dirty="0"/>
          </a:p>
          <a:p>
            <a:pPr lvl="2">
              <a:lnSpc>
                <a:spcPct val="150000"/>
              </a:lnSpc>
            </a:pPr>
            <a:endParaRPr lang="en-US" sz="1600" dirty="0"/>
          </a:p>
          <a:p>
            <a:pPr lvl="2">
              <a:lnSpc>
                <a:spcPct val="150000"/>
              </a:lnSpc>
            </a:pPr>
            <a:endParaRPr lang="en-US" sz="16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1221287" lvl="3" indent="0">
              <a:buNone/>
            </a:pPr>
            <a:endParaRPr lang="en-US" sz="1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3AC7E38-F59C-C08F-7C3A-471E903309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5694" y="1930234"/>
            <a:ext cx="4508656" cy="3222403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9580BB60-3417-BEFB-BA2F-82B9B1B9A279}"/>
              </a:ext>
            </a:extLst>
          </p:cNvPr>
          <p:cNvCxnSpPr/>
          <p:nvPr/>
        </p:nvCxnSpPr>
        <p:spPr>
          <a:xfrm flipH="1" flipV="1">
            <a:off x="7526838" y="4088249"/>
            <a:ext cx="689454" cy="166596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7749F7BA-8A30-A035-0661-2917F4F82734}"/>
              </a:ext>
            </a:extLst>
          </p:cNvPr>
          <p:cNvSpPr txBox="1"/>
          <p:nvPr/>
        </p:nvSpPr>
        <p:spPr>
          <a:xfrm>
            <a:off x="7887639" y="5754211"/>
            <a:ext cx="941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Outliers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933814-9CF5-0A55-8AE8-451F8ECE4A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694" y="1396048"/>
            <a:ext cx="6609183" cy="4727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3065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0829" y="-259165"/>
            <a:ext cx="11163868" cy="828948"/>
          </a:xfrm>
        </p:spPr>
        <p:txBody>
          <a:bodyPr/>
          <a:lstStyle/>
          <a:p>
            <a:r>
              <a:rPr lang="en-US" dirty="0"/>
              <a:t>Data collection and network modeling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43F7C1D0-7B4B-7C1F-80BE-691FD6485F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829" y="674510"/>
            <a:ext cx="11248746" cy="2628036"/>
          </a:xfrm>
        </p:spPr>
        <p:txBody>
          <a:bodyPr/>
          <a:lstStyle/>
          <a:p>
            <a:pPr>
              <a:lnSpc>
                <a:spcPts val="2880"/>
              </a:lnSpc>
            </a:pPr>
            <a:r>
              <a:rPr lang="en-US" dirty="0"/>
              <a:t>Cyme(txt)-</a:t>
            </a:r>
            <a:r>
              <a:rPr lang="en-US" dirty="0" err="1"/>
              <a:t>OpenDSS</a:t>
            </a:r>
            <a:r>
              <a:rPr lang="en-US" dirty="0"/>
              <a:t> Conversion Tool Progress</a:t>
            </a:r>
          </a:p>
          <a:p>
            <a:pPr lvl="1">
              <a:lnSpc>
                <a:spcPts val="2880"/>
              </a:lnSpc>
            </a:pPr>
            <a:r>
              <a:rPr lang="en-US" dirty="0">
                <a:solidFill>
                  <a:srgbClr val="FF0000"/>
                </a:solidFill>
              </a:rPr>
              <a:t>Questions to Exelon</a:t>
            </a:r>
          </a:p>
          <a:p>
            <a:pPr lvl="2">
              <a:lnSpc>
                <a:spcPts val="2880"/>
              </a:lnSpc>
            </a:pPr>
            <a:r>
              <a:rPr lang="en-US" dirty="0"/>
              <a:t>CRS </a:t>
            </a:r>
            <a:r>
              <a:rPr lang="en-US" altLang="zh-CN" dirty="0"/>
              <a:t>for these two feeders? </a:t>
            </a:r>
          </a:p>
          <a:p>
            <a:pPr lvl="3">
              <a:lnSpc>
                <a:spcPts val="2880"/>
              </a:lnSpc>
            </a:pPr>
            <a:r>
              <a:rPr lang="en-US" altLang="zh-CN" dirty="0"/>
              <a:t>We assume it to be Maryland </a:t>
            </a:r>
            <a:r>
              <a:rPr lang="en-US" b="0" i="0" u="sng" dirty="0">
                <a:solidFill>
                  <a:srgbClr val="1A0DAB"/>
                </a:solidFill>
                <a:effectLst/>
                <a:latin typeface="Roboto" panose="02000000000000000000" pitchFamily="2" charset="0"/>
                <a:hlinkClick r:id="rId3"/>
              </a:rPr>
              <a:t>EPSG:2248</a:t>
            </a:r>
            <a:endParaRPr lang="en-US" dirty="0"/>
          </a:p>
          <a:p>
            <a:pPr lvl="2">
              <a:lnSpc>
                <a:spcPts val="2880"/>
              </a:lnSpc>
            </a:pPr>
            <a:r>
              <a:rPr lang="en-US" dirty="0"/>
              <a:t>Outlier nodes which are far from Maryland</a:t>
            </a:r>
          </a:p>
          <a:p>
            <a:pPr lvl="3">
              <a:lnSpc>
                <a:spcPts val="2880"/>
              </a:lnSpc>
            </a:pPr>
            <a:r>
              <a:rPr lang="fr-FR" dirty="0"/>
              <a:t>source_7732, source_7732-1, 31109103031_5517425, 31109103032_5517430,5517698-1  </a:t>
            </a:r>
          </a:p>
          <a:p>
            <a:pPr lvl="3">
              <a:lnSpc>
                <a:spcPts val="2880"/>
              </a:lnSpc>
            </a:pPr>
            <a:r>
              <a:rPr lang="fr-FR" dirty="0"/>
              <a:t>source_7773, source_7773-1, 4932737, 31114303147, 31114303132, tiepoint_31114303153</a:t>
            </a:r>
          </a:p>
          <a:p>
            <a:pPr lvl="2">
              <a:lnSpc>
                <a:spcPts val="2880"/>
              </a:lnSpc>
            </a:pPr>
            <a:r>
              <a:rPr lang="fr-FR" dirty="0"/>
              <a:t>Power flow solutions of the </a:t>
            </a:r>
            <a:r>
              <a:rPr lang="fr-FR" dirty="0" err="1"/>
              <a:t>two</a:t>
            </a:r>
            <a:r>
              <a:rPr lang="fr-FR" dirty="0"/>
              <a:t> BGE feeders</a:t>
            </a:r>
          </a:p>
          <a:p>
            <a:pPr lvl="2">
              <a:lnSpc>
                <a:spcPts val="2880"/>
              </a:lnSpc>
            </a:pPr>
            <a:r>
              <a:rPr lang="en-US" dirty="0"/>
              <a:t>PHI Cyme data not received</a:t>
            </a:r>
          </a:p>
          <a:p>
            <a:pPr lvl="2">
              <a:lnSpc>
                <a:spcPts val="2880"/>
              </a:lnSpc>
            </a:pPr>
            <a:endParaRPr lang="en-US" sz="16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1221287" lvl="3" indent="0">
              <a:buNone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0586174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0829" y="-259165"/>
            <a:ext cx="11163868" cy="828948"/>
          </a:xfrm>
        </p:spPr>
        <p:txBody>
          <a:bodyPr/>
          <a:lstStyle/>
          <a:p>
            <a:r>
              <a:rPr lang="en-US" dirty="0"/>
              <a:t>Data collection and network modeling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43F7C1D0-7B4B-7C1F-80BE-691FD6485F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829" y="731708"/>
            <a:ext cx="11163868" cy="5001935"/>
          </a:xfrm>
        </p:spPr>
        <p:txBody>
          <a:bodyPr/>
          <a:lstStyle/>
          <a:p>
            <a:pPr>
              <a:lnSpc>
                <a:spcPts val="3000"/>
              </a:lnSpc>
            </a:pPr>
            <a:r>
              <a:rPr lang="en-US" dirty="0"/>
              <a:t>Cyme(txt)-</a:t>
            </a:r>
            <a:r>
              <a:rPr lang="en-US" dirty="0" err="1"/>
              <a:t>OpenDSS</a:t>
            </a:r>
            <a:r>
              <a:rPr lang="en-US" dirty="0"/>
              <a:t> Conversion Tool Progress</a:t>
            </a:r>
          </a:p>
          <a:p>
            <a:pPr lvl="1">
              <a:lnSpc>
                <a:spcPts val="3000"/>
              </a:lnSpc>
            </a:pPr>
            <a:r>
              <a:rPr lang="en-US" dirty="0"/>
              <a:t>Issues in the converted two feeders (working on developing and improving conversion tool)</a:t>
            </a:r>
          </a:p>
          <a:p>
            <a:pPr lvl="2">
              <a:lnSpc>
                <a:spcPts val="3000"/>
              </a:lnSpc>
            </a:pPr>
            <a:r>
              <a:rPr lang="en-US" dirty="0"/>
              <a:t>Series lines with duplicate names </a:t>
            </a:r>
          </a:p>
          <a:p>
            <a:pPr lvl="2">
              <a:lnSpc>
                <a:spcPts val="3000"/>
              </a:lnSpc>
            </a:pPr>
            <a:r>
              <a:rPr lang="en-US" dirty="0"/>
              <a:t>Node name with “.” does not satisfy </a:t>
            </a:r>
            <a:r>
              <a:rPr lang="en-US" dirty="0" err="1"/>
              <a:t>OpenDSS</a:t>
            </a:r>
            <a:r>
              <a:rPr lang="en-US" dirty="0"/>
              <a:t> name rules</a:t>
            </a:r>
          </a:p>
          <a:p>
            <a:pPr lvl="2">
              <a:lnSpc>
                <a:spcPts val="3000"/>
              </a:lnSpc>
            </a:pPr>
            <a:r>
              <a:rPr lang="en-US" dirty="0"/>
              <a:t>Wrong phase connection for load: 2-phase load on one phase, 6-phase load</a:t>
            </a:r>
          </a:p>
          <a:p>
            <a:pPr lvl="2">
              <a:lnSpc>
                <a:spcPts val="3000"/>
              </a:lnSpc>
            </a:pPr>
            <a:r>
              <a:rPr lang="en-US" dirty="0"/>
              <a:t>Networks contain loops: check whether it is due to normal-open switches</a:t>
            </a:r>
          </a:p>
          <a:p>
            <a:pPr lvl="2">
              <a:lnSpc>
                <a:spcPts val="3000"/>
              </a:lnSpc>
            </a:pPr>
            <a:r>
              <a:rPr lang="en-US" dirty="0"/>
              <a:t>Networks contain duplicate line: check whether it is due to normal-open switches</a:t>
            </a:r>
          </a:p>
          <a:p>
            <a:pPr lvl="1">
              <a:lnSpc>
                <a:spcPts val="3000"/>
              </a:lnSpc>
            </a:pPr>
            <a:r>
              <a:rPr lang="en-US" dirty="0"/>
              <a:t>Next Step</a:t>
            </a:r>
          </a:p>
          <a:p>
            <a:pPr lvl="2">
              <a:lnSpc>
                <a:spcPts val="3000"/>
              </a:lnSpc>
            </a:pPr>
            <a:r>
              <a:rPr lang="en-US" dirty="0"/>
              <a:t>Check three/two/single phase line/transformer/load information</a:t>
            </a:r>
          </a:p>
          <a:p>
            <a:pPr lvl="2">
              <a:lnSpc>
                <a:spcPts val="3000"/>
              </a:lnSpc>
            </a:pPr>
            <a:r>
              <a:rPr lang="en-US" dirty="0"/>
              <a:t>Solve above issues in conversion tool and check for any other issues in </a:t>
            </a:r>
            <a:r>
              <a:rPr lang="en-US" dirty="0" err="1"/>
              <a:t>OpenDSS</a:t>
            </a:r>
            <a:r>
              <a:rPr lang="en-US" dirty="0"/>
              <a:t> file</a:t>
            </a:r>
          </a:p>
          <a:p>
            <a:pPr lvl="2">
              <a:lnSpc>
                <a:spcPts val="3000"/>
              </a:lnSpc>
            </a:pPr>
            <a:r>
              <a:rPr lang="en-US" dirty="0"/>
              <a:t>Plot these two feeders on map</a:t>
            </a:r>
          </a:p>
          <a:p>
            <a:pPr lvl="3">
              <a:lnSpc>
                <a:spcPts val="3000"/>
              </a:lnSpc>
            </a:pPr>
            <a:r>
              <a:rPr lang="en-US" dirty="0"/>
              <a:t>Need to check with Exelon which </a:t>
            </a:r>
            <a:r>
              <a:rPr lang="en-US" b="1" dirty="0" err="1"/>
              <a:t>crs</a:t>
            </a:r>
            <a:r>
              <a:rPr lang="en-US" dirty="0"/>
              <a:t> they are using for coordinates</a:t>
            </a:r>
          </a:p>
          <a:p>
            <a:pPr lvl="3">
              <a:lnSpc>
                <a:spcPts val="3000"/>
              </a:lnSpc>
            </a:pPr>
            <a:r>
              <a:rPr lang="en-US" dirty="0"/>
              <a:t>Check </a:t>
            </a:r>
            <a:r>
              <a:rPr lang="en-US" b="1" dirty="0"/>
              <a:t>outlier</a:t>
            </a:r>
            <a:r>
              <a:rPr lang="en-US" dirty="0"/>
              <a:t> nodes</a:t>
            </a:r>
          </a:p>
          <a:p>
            <a:pPr lvl="2">
              <a:lnSpc>
                <a:spcPts val="3000"/>
              </a:lnSpc>
            </a:pPr>
            <a:r>
              <a:rPr lang="en-US" dirty="0"/>
              <a:t>Check power flow results with BGE</a:t>
            </a:r>
          </a:p>
          <a:p>
            <a:pPr lvl="3">
              <a:lnSpc>
                <a:spcPts val="3000"/>
              </a:lnSpc>
            </a:pPr>
            <a:r>
              <a:rPr lang="en-US" dirty="0"/>
              <a:t>Need to ask BGE to provide </a:t>
            </a:r>
            <a:r>
              <a:rPr lang="en-US" b="1" dirty="0"/>
              <a:t>power flow results </a:t>
            </a:r>
            <a:r>
              <a:rPr lang="en-US" dirty="0"/>
              <a:t>for these two feeders</a:t>
            </a:r>
          </a:p>
          <a:p>
            <a:pPr lvl="2">
              <a:lnSpc>
                <a:spcPct val="140000"/>
              </a:lnSpc>
            </a:pPr>
            <a:endParaRPr lang="en-US" dirty="0"/>
          </a:p>
          <a:p>
            <a:pPr lvl="2">
              <a:lnSpc>
                <a:spcPct val="150000"/>
              </a:lnSpc>
            </a:pPr>
            <a:endParaRPr lang="en-US" dirty="0"/>
          </a:p>
          <a:p>
            <a:pPr lvl="2">
              <a:lnSpc>
                <a:spcPct val="150000"/>
              </a:lnSpc>
            </a:pPr>
            <a:endParaRPr lang="en-US" sz="1600" dirty="0"/>
          </a:p>
          <a:p>
            <a:pPr lvl="2">
              <a:lnSpc>
                <a:spcPct val="150000"/>
              </a:lnSpc>
            </a:pPr>
            <a:endParaRPr lang="en-US" sz="16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1221287" lvl="3" indent="0">
              <a:buNone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0469469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0829" y="-259165"/>
            <a:ext cx="11163868" cy="828948"/>
          </a:xfrm>
        </p:spPr>
        <p:txBody>
          <a:bodyPr/>
          <a:lstStyle/>
          <a:p>
            <a:r>
              <a:rPr lang="en-US" dirty="0"/>
              <a:t>Data collection and network modeling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43F7C1D0-7B4B-7C1F-80BE-691FD6485F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829" y="655508"/>
            <a:ext cx="10324773" cy="5001935"/>
          </a:xfrm>
        </p:spPr>
        <p:txBody>
          <a:bodyPr/>
          <a:lstStyle/>
          <a:p>
            <a:pPr>
              <a:lnSpc>
                <a:spcPts val="3000"/>
              </a:lnSpc>
            </a:pPr>
            <a:r>
              <a:rPr lang="en-US" dirty="0"/>
              <a:t>ATEAM Coordination</a:t>
            </a:r>
          </a:p>
          <a:p>
            <a:pPr lvl="1">
              <a:lnSpc>
                <a:spcPts val="3000"/>
              </a:lnSpc>
            </a:pPr>
            <a:r>
              <a:rPr lang="en-US" dirty="0"/>
              <a:t>Output from ATEAM</a:t>
            </a:r>
          </a:p>
          <a:p>
            <a:pPr lvl="2">
              <a:lnSpc>
                <a:spcPts val="3000"/>
              </a:lnSpc>
            </a:pPr>
            <a:r>
              <a:rPr lang="en-US" b="1" dirty="0"/>
              <a:t>Census tract level </a:t>
            </a:r>
            <a:r>
              <a:rPr lang="en-US" dirty="0"/>
              <a:t>new charger number and type of each charger</a:t>
            </a:r>
          </a:p>
          <a:p>
            <a:pPr lvl="3">
              <a:lnSpc>
                <a:spcPts val="3000"/>
              </a:lnSpc>
            </a:pPr>
            <a:r>
              <a:rPr lang="en-US" dirty="0"/>
              <a:t>Known existing public charging station's location</a:t>
            </a:r>
          </a:p>
          <a:p>
            <a:pPr lvl="3">
              <a:lnSpc>
                <a:spcPts val="3000"/>
              </a:lnSpc>
            </a:pPr>
            <a:r>
              <a:rPr lang="en-US" dirty="0"/>
              <a:t>Unknown about home charger location</a:t>
            </a:r>
          </a:p>
          <a:p>
            <a:pPr lvl="3">
              <a:lnSpc>
                <a:spcPts val="3000"/>
              </a:lnSpc>
            </a:pPr>
            <a:r>
              <a:rPr lang="en-US" dirty="0"/>
              <a:t>Unknown about new charger location</a:t>
            </a:r>
          </a:p>
          <a:p>
            <a:pPr lvl="2">
              <a:lnSpc>
                <a:spcPts val="3000"/>
              </a:lnSpc>
            </a:pPr>
            <a:r>
              <a:rPr lang="en-US" dirty="0"/>
              <a:t>Daily profile of each charger: not available now, Nazib will work on this</a:t>
            </a:r>
          </a:p>
          <a:p>
            <a:pPr lvl="1">
              <a:lnSpc>
                <a:spcPct val="140000"/>
              </a:lnSpc>
            </a:pPr>
            <a:r>
              <a:rPr lang="en-US" dirty="0"/>
              <a:t>ATEAM-Power Feeder Mapping</a:t>
            </a:r>
          </a:p>
          <a:p>
            <a:pPr lvl="2">
              <a:lnSpc>
                <a:spcPct val="140000"/>
              </a:lnSpc>
            </a:pPr>
            <a:r>
              <a:rPr lang="en-US" dirty="0"/>
              <a:t>Connect existing charging station to feeders</a:t>
            </a:r>
          </a:p>
          <a:p>
            <a:pPr lvl="2">
              <a:lnSpc>
                <a:spcPct val="140000"/>
              </a:lnSpc>
            </a:pPr>
            <a:r>
              <a:rPr lang="en-US" dirty="0"/>
              <a:t>Randomly assign new chargers in each census tract to feeder nodes</a:t>
            </a:r>
          </a:p>
          <a:p>
            <a:pPr lvl="2">
              <a:lnSpc>
                <a:spcPct val="140000"/>
              </a:lnSpc>
            </a:pPr>
            <a:r>
              <a:rPr lang="en-US" dirty="0"/>
              <a:t>Select typical profiles if not available from ATEAM</a:t>
            </a:r>
          </a:p>
          <a:p>
            <a:pPr lvl="2">
              <a:lnSpc>
                <a:spcPct val="140000"/>
              </a:lnSpc>
            </a:pPr>
            <a:r>
              <a:rPr lang="en-US" dirty="0"/>
              <a:t>Run simulations under different scenario</a:t>
            </a:r>
          </a:p>
          <a:p>
            <a:pPr lvl="2">
              <a:lnSpc>
                <a:spcPct val="150000"/>
              </a:lnSpc>
            </a:pPr>
            <a:endParaRPr lang="en-US" dirty="0"/>
          </a:p>
          <a:p>
            <a:pPr lvl="2">
              <a:lnSpc>
                <a:spcPct val="150000"/>
              </a:lnSpc>
            </a:pPr>
            <a:endParaRPr lang="en-US" sz="1600" dirty="0"/>
          </a:p>
          <a:p>
            <a:pPr lvl="2">
              <a:lnSpc>
                <a:spcPct val="150000"/>
              </a:lnSpc>
            </a:pPr>
            <a:endParaRPr lang="en-US" sz="16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1221287" lvl="3" indent="0">
              <a:buNone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0719070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0829" y="-259165"/>
            <a:ext cx="11163868" cy="828948"/>
          </a:xfrm>
        </p:spPr>
        <p:txBody>
          <a:bodyPr/>
          <a:lstStyle/>
          <a:p>
            <a:r>
              <a:rPr lang="en-US" dirty="0"/>
              <a:t>Data collection and network modeling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43F7C1D0-7B4B-7C1F-80BE-691FD6485F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829" y="677632"/>
            <a:ext cx="10966762" cy="5001935"/>
          </a:xfrm>
        </p:spPr>
        <p:txBody>
          <a:bodyPr/>
          <a:lstStyle/>
          <a:p>
            <a:r>
              <a:rPr lang="en-US" dirty="0"/>
              <a:t>Feeder Selection Criteria</a:t>
            </a:r>
          </a:p>
          <a:p>
            <a:pPr lvl="1">
              <a:lnSpc>
                <a:spcPct val="150000"/>
              </a:lnSpc>
            </a:pPr>
            <a:r>
              <a:rPr lang="en-US" sz="1800" dirty="0"/>
              <a:t>Align in the ATEAM study area (see attached map). Maybe choose some from the PHI network and some from the BGE network. The map is also available here: </a:t>
            </a:r>
            <a:r>
              <a:rPr lang="en-US" sz="1800" dirty="0">
                <a:hlinkClick r:id="rId3"/>
              </a:rPr>
              <a:t>https://www.google.com/maps/d/u/0/edit?mid=1v6F3lLqyTdigKkP04ogTr_p4uA5iKYY&amp;usp=sharing</a:t>
            </a:r>
            <a:r>
              <a:rPr lang="en-US" sz="1800" dirty="0"/>
              <a:t> </a:t>
            </a:r>
          </a:p>
          <a:p>
            <a:pPr lvl="1">
              <a:lnSpc>
                <a:spcPct val="150000"/>
              </a:lnSpc>
            </a:pPr>
            <a:r>
              <a:rPr lang="en-US" sz="1800" dirty="0"/>
              <a:t>Choose feeders with different voltage levels</a:t>
            </a:r>
          </a:p>
          <a:p>
            <a:pPr lvl="1">
              <a:lnSpc>
                <a:spcPct val="150000"/>
              </a:lnSpc>
            </a:pPr>
            <a:r>
              <a:rPr lang="en-US" sz="1800" dirty="0"/>
              <a:t>Choose feeders in different areas type (for example, choose some from urban areas, semi-urban areas, or rural areas)</a:t>
            </a:r>
          </a:p>
          <a:p>
            <a:pPr lvl="1">
              <a:lnSpc>
                <a:spcPct val="150000"/>
              </a:lnSpc>
            </a:pPr>
            <a:r>
              <a:rPr lang="en-US" sz="1800" dirty="0"/>
              <a:t>Choose feeders with different load types (for example, choose some mainly with commercial load, some mainly with residential load or  industrial load)</a:t>
            </a:r>
          </a:p>
          <a:p>
            <a:pPr lvl="1">
              <a:lnSpc>
                <a:spcPct val="150000"/>
              </a:lnSpc>
            </a:pPr>
            <a:r>
              <a:rPr lang="en-US" sz="1800" dirty="0"/>
              <a:t>Choose some feeders in a heavy populated area and some from not so heavy populated area </a:t>
            </a:r>
          </a:p>
          <a:p>
            <a:pPr lvl="1">
              <a:lnSpc>
                <a:spcPct val="150000"/>
              </a:lnSpc>
            </a:pPr>
            <a:r>
              <a:rPr lang="en-US" sz="1800" dirty="0"/>
              <a:t>Choose some feeders with large service areas and some with small service areas </a:t>
            </a:r>
          </a:p>
          <a:p>
            <a:pPr lvl="1">
              <a:lnSpc>
                <a:spcPct val="150000"/>
              </a:lnSpc>
            </a:pPr>
            <a:r>
              <a:rPr lang="en-US" sz="1800" dirty="0"/>
              <a:t>Choose feeders with and without devices (regulator, switch, recloser, transformer)</a:t>
            </a:r>
          </a:p>
          <a:p>
            <a:pPr lvl="1">
              <a:lnSpc>
                <a:spcPct val="150000"/>
              </a:lnSpc>
            </a:pPr>
            <a:r>
              <a:rPr lang="en-US" sz="1800" dirty="0"/>
              <a:t>Any feeders that Exelon is interested in, regardless of the above criteria</a:t>
            </a:r>
          </a:p>
          <a:p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1221287" lvl="3" indent="0">
              <a:buNone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7886119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6466" y="22885"/>
            <a:ext cx="11163868" cy="828948"/>
          </a:xfrm>
        </p:spPr>
        <p:txBody>
          <a:bodyPr/>
          <a:lstStyle/>
          <a:p>
            <a:r>
              <a:rPr lang="en-US" dirty="0"/>
              <a:t>Grid impact update</a:t>
            </a:r>
            <a:endParaRPr lang="en-US" dirty="0">
              <a:highlight>
                <a:srgbClr val="00FF00"/>
              </a:highligh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6466" y="845020"/>
            <a:ext cx="10640871" cy="5001935"/>
          </a:xfrm>
        </p:spPr>
        <p:txBody>
          <a:bodyPr/>
          <a:lstStyle/>
          <a:p>
            <a:pPr>
              <a:lnSpc>
                <a:spcPts val="3400"/>
              </a:lnSpc>
            </a:pPr>
            <a:r>
              <a:rPr lang="en-US" dirty="0"/>
              <a:t>Distribution System Analysis API</a:t>
            </a:r>
          </a:p>
          <a:p>
            <a:pPr lvl="1">
              <a:lnSpc>
                <a:spcPts val="3400"/>
              </a:lnSpc>
            </a:pPr>
            <a:r>
              <a:rPr lang="en-US" dirty="0"/>
              <a:t>Solve power flow and get operational conditions in the network, including voltages, load and power flow</a:t>
            </a:r>
          </a:p>
          <a:p>
            <a:pPr lvl="1">
              <a:lnSpc>
                <a:spcPts val="3400"/>
              </a:lnSpc>
            </a:pPr>
            <a:r>
              <a:rPr lang="en-US" dirty="0"/>
              <a:t>Scale load in the system to increase or decrease overall loading condition</a:t>
            </a:r>
          </a:p>
          <a:p>
            <a:pPr lvl="1">
              <a:lnSpc>
                <a:spcPts val="3400"/>
              </a:lnSpc>
            </a:pPr>
            <a:r>
              <a:rPr lang="en-US" dirty="0"/>
              <a:t>Change substation voltage</a:t>
            </a:r>
          </a:p>
          <a:p>
            <a:pPr lvl="1">
              <a:lnSpc>
                <a:spcPts val="3400"/>
              </a:lnSpc>
            </a:pPr>
            <a:r>
              <a:rPr lang="en-US" dirty="0"/>
              <a:t>Change controllable status of each load</a:t>
            </a:r>
          </a:p>
          <a:p>
            <a:pPr lvl="1">
              <a:lnSpc>
                <a:spcPts val="3400"/>
              </a:lnSpc>
            </a:pPr>
            <a:r>
              <a:rPr lang="en-US" dirty="0"/>
              <a:t>Add PVs in the system</a:t>
            </a:r>
          </a:p>
          <a:p>
            <a:pPr lvl="1">
              <a:lnSpc>
                <a:spcPts val="3400"/>
              </a:lnSpc>
            </a:pPr>
            <a:r>
              <a:rPr lang="en-US" dirty="0"/>
              <a:t>Change DER setpoints</a:t>
            </a:r>
          </a:p>
          <a:p>
            <a:pPr lvl="1">
              <a:lnSpc>
                <a:spcPts val="3400"/>
              </a:lnSpc>
            </a:pPr>
            <a:r>
              <a:rPr lang="en-US" dirty="0"/>
              <a:t>Change switch status</a:t>
            </a:r>
          </a:p>
          <a:p>
            <a:pPr>
              <a:lnSpc>
                <a:spcPts val="3400"/>
              </a:lnSpc>
            </a:pPr>
            <a:r>
              <a:rPr lang="en-US" dirty="0"/>
              <a:t>Transmission System Analysis API</a:t>
            </a:r>
          </a:p>
          <a:p>
            <a:pPr lvl="1">
              <a:lnSpc>
                <a:spcPts val="3400"/>
              </a:lnSpc>
            </a:pPr>
            <a:r>
              <a:rPr lang="en-US" dirty="0"/>
              <a:t>Run AC power flow and get system operational conditions</a:t>
            </a:r>
          </a:p>
          <a:p>
            <a:pPr lvl="1">
              <a:lnSpc>
                <a:spcPts val="3400"/>
              </a:lnSpc>
            </a:pPr>
            <a:r>
              <a:rPr lang="en-US" dirty="0"/>
              <a:t>Change load condition in the network</a:t>
            </a:r>
          </a:p>
          <a:p>
            <a:pPr marL="1221287" lvl="3" indent="0">
              <a:lnSpc>
                <a:spcPts val="3400"/>
              </a:lnSpc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72110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6466" y="22885"/>
            <a:ext cx="11163868" cy="828948"/>
          </a:xfrm>
        </p:spPr>
        <p:txBody>
          <a:bodyPr/>
          <a:lstStyle/>
          <a:p>
            <a:r>
              <a:rPr lang="en-US" dirty="0"/>
              <a:t>Grid impact update</a:t>
            </a:r>
            <a:endParaRPr lang="en-US" dirty="0">
              <a:highlight>
                <a:srgbClr val="00FF00"/>
              </a:highligh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6466" y="845020"/>
            <a:ext cx="10640871" cy="5001935"/>
          </a:xfrm>
        </p:spPr>
        <p:txBody>
          <a:bodyPr/>
          <a:lstStyle/>
          <a:p>
            <a:pPr>
              <a:lnSpc>
                <a:spcPts val="3400"/>
              </a:lnSpc>
            </a:pPr>
            <a:r>
              <a:rPr lang="en-US" dirty="0"/>
              <a:t>Snapshot of Distribution Analysis</a:t>
            </a:r>
          </a:p>
          <a:p>
            <a:pPr marL="1221287" lvl="3" indent="0">
              <a:lnSpc>
                <a:spcPts val="3400"/>
              </a:lnSpc>
              <a:buNone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0D967F8-028E-4D61-8619-9ACCD82417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466" y="1509991"/>
            <a:ext cx="10506247" cy="2596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9024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6466" y="22885"/>
            <a:ext cx="11163868" cy="828948"/>
          </a:xfrm>
        </p:spPr>
        <p:txBody>
          <a:bodyPr/>
          <a:lstStyle/>
          <a:p>
            <a:r>
              <a:rPr lang="en-US" dirty="0"/>
              <a:t>P</a:t>
            </a:r>
            <a:r>
              <a:rPr lang="en-US" altLang="zh-CN" dirty="0"/>
              <a:t>roposal</a:t>
            </a:r>
            <a:endParaRPr lang="en-US" dirty="0">
              <a:highlight>
                <a:srgbClr val="00FF00"/>
              </a:highligh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6466" y="845020"/>
            <a:ext cx="11163868" cy="5001935"/>
          </a:xfrm>
        </p:spPr>
        <p:txBody>
          <a:bodyPr/>
          <a:lstStyle/>
          <a:p>
            <a:pPr>
              <a:lnSpc>
                <a:spcPts val="3400"/>
              </a:lnSpc>
            </a:pPr>
            <a:r>
              <a:rPr lang="en-US" dirty="0"/>
              <a:t>Goal </a:t>
            </a:r>
          </a:p>
          <a:p>
            <a:pPr lvl="1">
              <a:lnSpc>
                <a:spcPts val="3400"/>
              </a:lnSpc>
            </a:pPr>
            <a:r>
              <a:rPr lang="en-US" dirty="0"/>
              <a:t>Develop utility managed smart charging system </a:t>
            </a:r>
          </a:p>
          <a:p>
            <a:pPr lvl="1">
              <a:lnSpc>
                <a:spcPts val="3400"/>
              </a:lnSpc>
            </a:pPr>
            <a:r>
              <a:rPr lang="en-US" dirty="0"/>
              <a:t>Evaluate smart charging impact on distribution operation</a:t>
            </a:r>
          </a:p>
          <a:p>
            <a:pPr lvl="1">
              <a:lnSpc>
                <a:spcPts val="3400"/>
              </a:lnSpc>
            </a:pPr>
            <a:r>
              <a:rPr lang="en-US" dirty="0"/>
              <a:t>Evaluate utilities’ ability to control EV charging based on grid conditions</a:t>
            </a:r>
          </a:p>
          <a:p>
            <a:pPr>
              <a:lnSpc>
                <a:spcPts val="3400"/>
              </a:lnSpc>
            </a:pPr>
            <a:r>
              <a:rPr lang="en-US" dirty="0"/>
              <a:t>BP 1</a:t>
            </a:r>
          </a:p>
          <a:p>
            <a:pPr lvl="1">
              <a:lnSpc>
                <a:spcPts val="3400"/>
              </a:lnSpc>
            </a:pPr>
            <a:r>
              <a:rPr lang="en-US" dirty="0"/>
              <a:t>Cybersecurity testing: simulate DR event, develop threat models</a:t>
            </a:r>
          </a:p>
          <a:p>
            <a:pPr lvl="1">
              <a:lnSpc>
                <a:spcPts val="3400"/>
              </a:lnSpc>
            </a:pPr>
            <a:r>
              <a:rPr lang="en-US" dirty="0"/>
              <a:t>Platform for grid services: test DR, test frequency regulation</a:t>
            </a:r>
          </a:p>
          <a:p>
            <a:pPr lvl="1">
              <a:lnSpc>
                <a:spcPts val="3400"/>
              </a:lnSpc>
            </a:pPr>
            <a:r>
              <a:rPr lang="en-US" dirty="0"/>
              <a:t>Smart charging management: collect data, develop smart charging measures</a:t>
            </a:r>
          </a:p>
          <a:p>
            <a:pPr lvl="1">
              <a:lnSpc>
                <a:spcPts val="3400"/>
              </a:lnSpc>
            </a:pPr>
            <a:r>
              <a:rPr lang="en-US" dirty="0"/>
              <a:t>Negotiation and execution with vendors</a:t>
            </a:r>
          </a:p>
          <a:p>
            <a:pPr lvl="1">
              <a:lnSpc>
                <a:spcPts val="3400"/>
              </a:lnSpc>
            </a:pPr>
            <a:r>
              <a:rPr lang="en-US" b="1" i="1" dirty="0">
                <a:solidFill>
                  <a:srgbClr val="FF0000"/>
                </a:solidFill>
              </a:rPr>
              <a:t>NO MILESTONE RELATED</a:t>
            </a:r>
          </a:p>
          <a:p>
            <a:pPr marL="1221287" lvl="3" indent="0">
              <a:lnSpc>
                <a:spcPts val="3400"/>
              </a:lnSpc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94312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6466" y="22885"/>
            <a:ext cx="11163868" cy="828948"/>
          </a:xfrm>
        </p:spPr>
        <p:txBody>
          <a:bodyPr/>
          <a:lstStyle/>
          <a:p>
            <a:r>
              <a:rPr lang="en-US" dirty="0"/>
              <a:t>P</a:t>
            </a:r>
            <a:r>
              <a:rPr lang="en-US" altLang="zh-CN" dirty="0"/>
              <a:t>roposal</a:t>
            </a:r>
            <a:endParaRPr lang="en-US" dirty="0">
              <a:highlight>
                <a:srgbClr val="00FF00"/>
              </a:highligh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6466" y="845020"/>
            <a:ext cx="10640871" cy="5001935"/>
          </a:xfrm>
        </p:spPr>
        <p:txBody>
          <a:bodyPr/>
          <a:lstStyle/>
          <a:p>
            <a:pPr>
              <a:lnSpc>
                <a:spcPts val="3200"/>
              </a:lnSpc>
            </a:pPr>
            <a:r>
              <a:rPr lang="en-US" dirty="0"/>
              <a:t>BP 2</a:t>
            </a:r>
          </a:p>
          <a:p>
            <a:pPr lvl="1">
              <a:lnSpc>
                <a:spcPts val="3200"/>
              </a:lnSpc>
            </a:pPr>
            <a:r>
              <a:rPr lang="en-US" dirty="0"/>
              <a:t>Simulate EV charging demand on grid and evaluate impact</a:t>
            </a:r>
          </a:p>
          <a:p>
            <a:pPr lvl="2">
              <a:lnSpc>
                <a:spcPts val="3200"/>
              </a:lnSpc>
            </a:pPr>
            <a:r>
              <a:rPr lang="en-US" dirty="0"/>
              <a:t>Develop driver-agent model in ATEAM to determine where and when to charge (Yan Zhou)</a:t>
            </a:r>
          </a:p>
          <a:p>
            <a:pPr lvl="2">
              <a:lnSpc>
                <a:spcPts val="3200"/>
              </a:lnSpc>
            </a:pPr>
            <a:r>
              <a:rPr lang="en-US" dirty="0"/>
              <a:t>Translate utility-managed smart charging scenarios into ATEAM inputs (Yan Zhou)</a:t>
            </a:r>
          </a:p>
          <a:p>
            <a:pPr lvl="2">
              <a:lnSpc>
                <a:spcPts val="3200"/>
              </a:lnSpc>
            </a:pPr>
            <a:r>
              <a:rPr lang="en-US" dirty="0"/>
              <a:t>Run simulations in ATEAM for infrastructure and EV adoption evolution under different scenarios (Yan Zhou)</a:t>
            </a:r>
          </a:p>
          <a:p>
            <a:pPr lvl="1">
              <a:lnSpc>
                <a:spcPts val="3200"/>
              </a:lnSpc>
            </a:pPr>
            <a:r>
              <a:rPr lang="en-US" dirty="0"/>
              <a:t>Install utility-owned charging network</a:t>
            </a:r>
          </a:p>
          <a:p>
            <a:pPr lvl="1">
              <a:lnSpc>
                <a:spcPts val="3200"/>
              </a:lnSpc>
            </a:pPr>
            <a:r>
              <a:rPr lang="en-US" dirty="0">
                <a:highlight>
                  <a:srgbClr val="FFFF00"/>
                </a:highlight>
              </a:rPr>
              <a:t>Collect data and develop system for future economic impact analysis</a:t>
            </a:r>
          </a:p>
          <a:p>
            <a:pPr lvl="1">
              <a:lnSpc>
                <a:spcPts val="3200"/>
              </a:lnSpc>
            </a:pPr>
            <a:r>
              <a:rPr lang="en-US" dirty="0"/>
              <a:t>Analyze cybersecurity challenges and perform cyber impact analysis</a:t>
            </a:r>
          </a:p>
          <a:p>
            <a:pPr lvl="1">
              <a:lnSpc>
                <a:spcPts val="3200"/>
              </a:lnSpc>
            </a:pPr>
            <a:r>
              <a:rPr lang="en-US" b="1" i="1" dirty="0">
                <a:solidFill>
                  <a:srgbClr val="FF0000"/>
                </a:solidFill>
              </a:rPr>
              <a:t>NO MILESTONE RELATED</a:t>
            </a:r>
          </a:p>
          <a:p>
            <a:pPr lvl="1">
              <a:lnSpc>
                <a:spcPts val="3200"/>
              </a:lnSpc>
            </a:pPr>
            <a:endParaRPr lang="en-US" dirty="0">
              <a:highlight>
                <a:srgbClr val="FFFF00"/>
              </a:highlight>
            </a:endParaRPr>
          </a:p>
          <a:p>
            <a:pPr lvl="1">
              <a:lnSpc>
                <a:spcPts val="3200"/>
              </a:lnSpc>
            </a:pPr>
            <a:endParaRPr lang="en-US" dirty="0">
              <a:highlight>
                <a:srgbClr val="FFFF00"/>
              </a:highlight>
            </a:endParaRPr>
          </a:p>
          <a:p>
            <a:pPr marL="1221287" lvl="3" indent="0">
              <a:lnSpc>
                <a:spcPts val="3400"/>
              </a:lnSpc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0647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6466" y="22885"/>
            <a:ext cx="11163868" cy="828948"/>
          </a:xfrm>
        </p:spPr>
        <p:txBody>
          <a:bodyPr/>
          <a:lstStyle/>
          <a:p>
            <a:r>
              <a:rPr lang="en-US" dirty="0"/>
              <a:t>P</a:t>
            </a:r>
            <a:r>
              <a:rPr lang="en-US" altLang="zh-CN" dirty="0"/>
              <a:t>roposal</a:t>
            </a:r>
            <a:endParaRPr lang="en-US" dirty="0">
              <a:highlight>
                <a:srgbClr val="00FF00"/>
              </a:highligh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6466" y="845020"/>
            <a:ext cx="10640871" cy="5001935"/>
          </a:xfrm>
        </p:spPr>
        <p:txBody>
          <a:bodyPr/>
          <a:lstStyle/>
          <a:p>
            <a:pPr>
              <a:lnSpc>
                <a:spcPts val="3000"/>
              </a:lnSpc>
            </a:pPr>
            <a:r>
              <a:rPr lang="en-US" dirty="0"/>
              <a:t>BP 3</a:t>
            </a:r>
          </a:p>
          <a:p>
            <a:pPr lvl="1">
              <a:lnSpc>
                <a:spcPts val="3000"/>
              </a:lnSpc>
            </a:pPr>
            <a:r>
              <a:rPr lang="en-US" dirty="0"/>
              <a:t>Implement smart charge management demonstration</a:t>
            </a:r>
          </a:p>
          <a:p>
            <a:pPr lvl="1">
              <a:lnSpc>
                <a:spcPts val="3000"/>
              </a:lnSpc>
            </a:pPr>
            <a:r>
              <a:rPr lang="en-US" dirty="0"/>
              <a:t>Re-calibrate ATEAM tool with demo results (Yan Zhou)</a:t>
            </a:r>
          </a:p>
          <a:p>
            <a:pPr lvl="1">
              <a:lnSpc>
                <a:spcPts val="3000"/>
              </a:lnSpc>
            </a:pPr>
            <a:r>
              <a:rPr lang="en-US" dirty="0">
                <a:highlight>
                  <a:srgbClr val="FFFF00"/>
                </a:highlight>
              </a:rPr>
              <a:t>Collect results from ATEAM</a:t>
            </a:r>
          </a:p>
          <a:p>
            <a:pPr lvl="1">
              <a:lnSpc>
                <a:spcPts val="3000"/>
              </a:lnSpc>
            </a:pPr>
            <a:r>
              <a:rPr lang="en-US" dirty="0">
                <a:highlight>
                  <a:srgbClr val="FFFF00"/>
                </a:highlight>
              </a:rPr>
              <a:t>Develop ATEAM-T&amp;D co-simulation tool to analyze grid impact</a:t>
            </a:r>
          </a:p>
          <a:p>
            <a:pPr lvl="1">
              <a:lnSpc>
                <a:spcPts val="3000"/>
              </a:lnSpc>
            </a:pPr>
            <a:r>
              <a:rPr lang="en-US" dirty="0">
                <a:highlight>
                  <a:srgbClr val="FFFF00"/>
                </a:highlight>
              </a:rPr>
              <a:t>Analyze economic impact analysis on EVSEs and the grid</a:t>
            </a:r>
          </a:p>
          <a:p>
            <a:pPr lvl="2">
              <a:lnSpc>
                <a:spcPts val="3000"/>
              </a:lnSpc>
            </a:pPr>
            <a:r>
              <a:rPr lang="en-US" dirty="0">
                <a:highlight>
                  <a:srgbClr val="FFFF00"/>
                </a:highlight>
              </a:rPr>
              <a:t>Evaluate revenue and operational cost of smart charging management and grid service provision profiles</a:t>
            </a:r>
          </a:p>
          <a:p>
            <a:pPr lvl="2">
              <a:lnSpc>
                <a:spcPts val="3000"/>
              </a:lnSpc>
            </a:pPr>
            <a:r>
              <a:rPr lang="en-US" dirty="0">
                <a:highlight>
                  <a:srgbClr val="FFFF00"/>
                </a:highlight>
              </a:rPr>
              <a:t>Assess grid upgrade needs, cost and benefits based on grid and EVSE expansion scenarios</a:t>
            </a:r>
          </a:p>
          <a:p>
            <a:pPr lvl="1">
              <a:lnSpc>
                <a:spcPts val="3000"/>
              </a:lnSpc>
            </a:pPr>
            <a:r>
              <a:rPr lang="en-US" dirty="0"/>
              <a:t>Perform cyber-physical threat model and impact analysis</a:t>
            </a:r>
          </a:p>
          <a:p>
            <a:pPr lvl="1">
              <a:lnSpc>
                <a:spcPts val="3000"/>
              </a:lnSpc>
            </a:pPr>
            <a:r>
              <a:rPr lang="en-US" dirty="0"/>
              <a:t>Adjust tactics to improve grid benefit and driver behavior</a:t>
            </a:r>
          </a:p>
          <a:p>
            <a:pPr lvl="1">
              <a:lnSpc>
                <a:spcPts val="3000"/>
              </a:lnSpc>
            </a:pPr>
            <a:r>
              <a:rPr lang="en-US" b="1" i="1" dirty="0">
                <a:solidFill>
                  <a:srgbClr val="FF0000"/>
                </a:solidFill>
              </a:rPr>
              <a:t>MILESTONES:</a:t>
            </a:r>
          </a:p>
          <a:p>
            <a:pPr lvl="2">
              <a:lnSpc>
                <a:spcPts val="3000"/>
              </a:lnSpc>
            </a:pPr>
            <a:r>
              <a:rPr lang="en-US" dirty="0">
                <a:highlight>
                  <a:srgbClr val="FFFF00"/>
                </a:highlight>
              </a:rPr>
              <a:t>Co-simulation tool (ATD) validated</a:t>
            </a:r>
          </a:p>
          <a:p>
            <a:pPr lvl="2">
              <a:lnSpc>
                <a:spcPts val="3000"/>
              </a:lnSpc>
            </a:pPr>
            <a:r>
              <a:rPr lang="en-US" dirty="0">
                <a:highlight>
                  <a:srgbClr val="FFFF00"/>
                </a:highlight>
              </a:rPr>
              <a:t>Impact analysis completed</a:t>
            </a:r>
          </a:p>
          <a:p>
            <a:pPr marL="1221287" lvl="3" indent="0">
              <a:lnSpc>
                <a:spcPts val="3000"/>
              </a:lnSpc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56690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6466" y="22885"/>
            <a:ext cx="11163868" cy="828948"/>
          </a:xfrm>
        </p:spPr>
        <p:txBody>
          <a:bodyPr/>
          <a:lstStyle/>
          <a:p>
            <a:r>
              <a:rPr lang="en-US" dirty="0"/>
              <a:t>P</a:t>
            </a:r>
            <a:r>
              <a:rPr lang="en-US" altLang="zh-CN" dirty="0"/>
              <a:t>roposal</a:t>
            </a:r>
            <a:endParaRPr lang="en-US" dirty="0">
              <a:highlight>
                <a:srgbClr val="00FF00"/>
              </a:highligh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6466" y="845020"/>
            <a:ext cx="10640871" cy="5001935"/>
          </a:xfrm>
        </p:spPr>
        <p:txBody>
          <a:bodyPr/>
          <a:lstStyle/>
          <a:p>
            <a:pPr>
              <a:lnSpc>
                <a:spcPts val="3400"/>
              </a:lnSpc>
            </a:pPr>
            <a:r>
              <a:rPr lang="en-US" dirty="0"/>
              <a:t>BP 4</a:t>
            </a:r>
          </a:p>
          <a:p>
            <a:pPr lvl="1">
              <a:lnSpc>
                <a:spcPts val="3400"/>
              </a:lnSpc>
            </a:pPr>
            <a:r>
              <a:rPr lang="en-US" dirty="0"/>
              <a:t>Conduct second year demonstration of smart charge management demonstration.</a:t>
            </a:r>
          </a:p>
          <a:p>
            <a:pPr lvl="1">
              <a:lnSpc>
                <a:spcPts val="3400"/>
              </a:lnSpc>
            </a:pPr>
            <a:r>
              <a:rPr lang="en-US" dirty="0">
                <a:highlight>
                  <a:srgbClr val="FFFF00"/>
                </a:highlight>
              </a:rPr>
              <a:t>Analyze grid impact</a:t>
            </a:r>
          </a:p>
          <a:p>
            <a:pPr lvl="2">
              <a:lnSpc>
                <a:spcPts val="3400"/>
              </a:lnSpc>
            </a:pPr>
            <a:r>
              <a:rPr lang="en-US" dirty="0">
                <a:highlight>
                  <a:srgbClr val="FFFF00"/>
                </a:highlight>
              </a:rPr>
              <a:t>Perform scenario generation and analysis</a:t>
            </a:r>
          </a:p>
          <a:p>
            <a:pPr lvl="2">
              <a:lnSpc>
                <a:spcPts val="3400"/>
              </a:lnSpc>
            </a:pPr>
            <a:r>
              <a:rPr lang="en-US" dirty="0">
                <a:highlight>
                  <a:srgbClr val="FFFF00"/>
                </a:highlight>
              </a:rPr>
              <a:t>Simulate grid impact, evaluate mitigation options under different scenarios</a:t>
            </a:r>
          </a:p>
          <a:p>
            <a:pPr lvl="1">
              <a:lnSpc>
                <a:spcPts val="3400"/>
              </a:lnSpc>
            </a:pPr>
            <a:r>
              <a:rPr lang="en-US" dirty="0"/>
              <a:t>Analyze driver behavior and grid benefits</a:t>
            </a:r>
          </a:p>
          <a:p>
            <a:pPr lvl="1">
              <a:lnSpc>
                <a:spcPts val="3400"/>
              </a:lnSpc>
            </a:pPr>
            <a:r>
              <a:rPr lang="en-US" b="1" i="1" dirty="0">
                <a:solidFill>
                  <a:srgbClr val="FF0000"/>
                </a:solidFill>
              </a:rPr>
              <a:t>MILESTONES:</a:t>
            </a:r>
          </a:p>
          <a:p>
            <a:pPr lvl="2">
              <a:lnSpc>
                <a:spcPts val="3400"/>
              </a:lnSpc>
            </a:pPr>
            <a:r>
              <a:rPr lang="en-US" dirty="0">
                <a:highlight>
                  <a:srgbClr val="FFFF00"/>
                </a:highlight>
              </a:rPr>
              <a:t>Data preparation demonstrated</a:t>
            </a:r>
          </a:p>
          <a:p>
            <a:pPr lvl="2">
              <a:lnSpc>
                <a:spcPts val="3400"/>
              </a:lnSpc>
            </a:pPr>
            <a:r>
              <a:rPr lang="en-US" dirty="0">
                <a:highlight>
                  <a:srgbClr val="FFFF00"/>
                </a:highlight>
              </a:rPr>
              <a:t>EV impacts to the grid quantified</a:t>
            </a:r>
          </a:p>
          <a:p>
            <a:pPr marL="0" indent="0">
              <a:lnSpc>
                <a:spcPts val="3400"/>
              </a:lnSpc>
              <a:buNone/>
            </a:pPr>
            <a:endParaRPr lang="en-US" dirty="0"/>
          </a:p>
          <a:p>
            <a:pPr marL="1221287" lvl="3" indent="0">
              <a:lnSpc>
                <a:spcPts val="3400"/>
              </a:lnSpc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45425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6466" y="22885"/>
            <a:ext cx="11163868" cy="828948"/>
          </a:xfrm>
        </p:spPr>
        <p:txBody>
          <a:bodyPr/>
          <a:lstStyle/>
          <a:p>
            <a:r>
              <a:rPr lang="en-US" dirty="0"/>
              <a:t>Grid impact analysis update</a:t>
            </a:r>
            <a:endParaRPr lang="en-US" dirty="0">
              <a:highlight>
                <a:srgbClr val="00FF00"/>
              </a:highligh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6466" y="845020"/>
            <a:ext cx="10640871" cy="5001935"/>
          </a:xfrm>
        </p:spPr>
        <p:txBody>
          <a:bodyPr/>
          <a:lstStyle/>
          <a:p>
            <a:pPr>
              <a:lnSpc>
                <a:spcPts val="3400"/>
              </a:lnSpc>
            </a:pPr>
            <a:r>
              <a:rPr lang="en-US" dirty="0"/>
              <a:t>Done:</a:t>
            </a:r>
          </a:p>
          <a:p>
            <a:pPr lvl="1">
              <a:lnSpc>
                <a:spcPts val="3400"/>
              </a:lnSpc>
            </a:pPr>
            <a:r>
              <a:rPr lang="en-US" dirty="0"/>
              <a:t>Implementing distribution system operation analysis about randomly adding EV</a:t>
            </a:r>
          </a:p>
          <a:p>
            <a:pPr>
              <a:lnSpc>
                <a:spcPts val="3400"/>
              </a:lnSpc>
            </a:pPr>
            <a:r>
              <a:rPr lang="en-US" dirty="0"/>
              <a:t>To Do:</a:t>
            </a:r>
          </a:p>
          <a:p>
            <a:pPr lvl="1">
              <a:lnSpc>
                <a:spcPts val="3400"/>
              </a:lnSpc>
            </a:pPr>
            <a:r>
              <a:rPr lang="en-US" dirty="0"/>
              <a:t>Testing adding EV function on IEEE 13 node system in co-simulation environment</a:t>
            </a:r>
          </a:p>
          <a:p>
            <a:pPr lvl="1">
              <a:lnSpc>
                <a:spcPts val="3400"/>
              </a:lnSpc>
            </a:pPr>
            <a:endParaRPr lang="en-US" dirty="0"/>
          </a:p>
          <a:p>
            <a:pPr marL="0" indent="0">
              <a:lnSpc>
                <a:spcPts val="3400"/>
              </a:lnSpc>
              <a:buNone/>
            </a:pPr>
            <a:endParaRPr lang="en-US" dirty="0"/>
          </a:p>
          <a:p>
            <a:pPr marL="1221287" lvl="3" indent="0">
              <a:lnSpc>
                <a:spcPts val="3400"/>
              </a:lnSpc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8971977"/>
      </p:ext>
    </p:extLst>
  </p:cSld>
  <p:clrMapOvr>
    <a:masterClrMapping/>
  </p:clrMapOvr>
</p:sld>
</file>

<file path=ppt/theme/theme1.xml><?xml version="1.0" encoding="utf-8"?>
<a:theme xmlns:a="http://schemas.openxmlformats.org/drawingml/2006/main" name="presentation_16x9">
  <a:themeElements>
    <a:clrScheme name="Argonne General Purpose Template">
      <a:dk1>
        <a:srgbClr val="47484A"/>
      </a:dk1>
      <a:lt1>
        <a:srgbClr val="FFFFFF"/>
      </a:lt1>
      <a:dk2>
        <a:srgbClr val="0082CA"/>
      </a:dk2>
      <a:lt2>
        <a:srgbClr val="ECAA00"/>
      </a:lt2>
      <a:accent1>
        <a:srgbClr val="7AB800"/>
      </a:accent1>
      <a:accent2>
        <a:srgbClr val="00609C"/>
      </a:accent2>
      <a:accent3>
        <a:srgbClr val="4D008C"/>
      </a:accent3>
      <a:accent4>
        <a:srgbClr val="FF7900"/>
      </a:accent4>
      <a:accent5>
        <a:srgbClr val="00A19C"/>
      </a:accent5>
      <a:accent6>
        <a:srgbClr val="CD202C"/>
      </a:accent6>
      <a:hlink>
        <a:srgbClr val="000000"/>
      </a:hlink>
      <a:folHlink>
        <a:srgbClr val="76777B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Horizon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hade val="100000"/>
                <a:satMod val="100000"/>
              </a:schemeClr>
            </a:gs>
            <a:gs pos="100000">
              <a:schemeClr val="phClr">
                <a:tint val="61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</a:schemeClr>
            </a:gs>
            <a:gs pos="100000">
              <a:schemeClr val="phClr">
                <a:tint val="90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5240" cap="flat" cmpd="sng" algn="ctr">
          <a:solidFill>
            <a:schemeClr val="phClr">
              <a:tint val="25000"/>
              <a:alpha val="25000"/>
            </a:schemeClr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2924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prstMaterial="flat">
            <a:bevelT w="34925" h="47625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2" id="{16977731-C412-3943-B741-04857B423370}" vid="{1CB93506-B23E-0946-9F6E-16BB195DC34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Argonne presentation_16x9</Template>
  <TotalTime>43142</TotalTime>
  <Words>2180</Words>
  <Application>Microsoft Office PowerPoint</Application>
  <PresentationFormat>Widescreen</PresentationFormat>
  <Paragraphs>379</Paragraphs>
  <Slides>29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Arial</vt:lpstr>
      <vt:lpstr>Calibri</vt:lpstr>
      <vt:lpstr>Roboto</vt:lpstr>
      <vt:lpstr>Wingdings</vt:lpstr>
      <vt:lpstr>presentation_16x9</vt:lpstr>
      <vt:lpstr>Exelon Project update </vt:lpstr>
      <vt:lpstr>Grid impact update</vt:lpstr>
      <vt:lpstr>Grid impact update</vt:lpstr>
      <vt:lpstr>Grid impact update</vt:lpstr>
      <vt:lpstr>Proposal</vt:lpstr>
      <vt:lpstr>Proposal</vt:lpstr>
      <vt:lpstr>Proposal</vt:lpstr>
      <vt:lpstr>Proposal</vt:lpstr>
      <vt:lpstr>Grid impact analysis update</vt:lpstr>
      <vt:lpstr>Grid impact analysis update</vt:lpstr>
      <vt:lpstr>Grid impact analysis update</vt:lpstr>
      <vt:lpstr>Grid impact analysis update</vt:lpstr>
      <vt:lpstr>Grid impact analysis update</vt:lpstr>
      <vt:lpstr>Grid impact analysis update</vt:lpstr>
      <vt:lpstr>Grid impact analysis update</vt:lpstr>
      <vt:lpstr>Grid impact analysis update</vt:lpstr>
      <vt:lpstr>Grid impact analysis update</vt:lpstr>
      <vt:lpstr>Data collection update</vt:lpstr>
      <vt:lpstr>overall plan</vt:lpstr>
      <vt:lpstr>Data collection and network modeling</vt:lpstr>
      <vt:lpstr>Ateam coupling</vt:lpstr>
      <vt:lpstr>Grid impact analysis</vt:lpstr>
      <vt:lpstr>Data collection and network modeling</vt:lpstr>
      <vt:lpstr>Data collection and network modeling</vt:lpstr>
      <vt:lpstr>Data collection and network modeling</vt:lpstr>
      <vt:lpstr>Data collection and network modeling</vt:lpstr>
      <vt:lpstr>Data collection and network modeling</vt:lpstr>
      <vt:lpstr>Data collection and network modeling</vt:lpstr>
      <vt:lpstr>Data collection and network modeling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 Market Analysis for The Goldendale and Banner Mountain Projects</dc:title>
  <dc:creator>Jonghwan Kwon</dc:creator>
  <cp:lastModifiedBy>Wang, Lusha</cp:lastModifiedBy>
  <cp:revision>398</cp:revision>
  <dcterms:created xsi:type="dcterms:W3CDTF">2019-07-30T16:50:34Z</dcterms:created>
  <dcterms:modified xsi:type="dcterms:W3CDTF">2022-11-03T22:08:57Z</dcterms:modified>
</cp:coreProperties>
</file>